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99" r:id="rId2"/>
    <p:sldId id="300" r:id="rId3"/>
    <p:sldId id="301" r:id="rId4"/>
    <p:sldId id="302" r:id="rId5"/>
    <p:sldId id="303" r:id="rId6"/>
    <p:sldId id="304" r:id="rId7"/>
    <p:sldId id="305" r:id="rId8"/>
    <p:sldId id="258" r:id="rId9"/>
    <p:sldId id="257" r:id="rId10"/>
    <p:sldId id="259" r:id="rId11"/>
    <p:sldId id="281" r:id="rId12"/>
    <p:sldId id="260" r:id="rId13"/>
    <p:sldId id="282" r:id="rId14"/>
    <p:sldId id="261" r:id="rId15"/>
    <p:sldId id="271" r:id="rId16"/>
    <p:sldId id="262" r:id="rId17"/>
    <p:sldId id="272" r:id="rId18"/>
    <p:sldId id="263" r:id="rId19"/>
    <p:sldId id="273" r:id="rId20"/>
    <p:sldId id="288" r:id="rId21"/>
    <p:sldId id="286" r:id="rId22"/>
    <p:sldId id="287" r:id="rId23"/>
    <p:sldId id="285" r:id="rId24"/>
    <p:sldId id="289" r:id="rId25"/>
    <p:sldId id="290" r:id="rId26"/>
    <p:sldId id="292" r:id="rId27"/>
    <p:sldId id="291" r:id="rId28"/>
    <p:sldId id="293" r:id="rId29"/>
    <p:sldId id="294" r:id="rId30"/>
    <p:sldId id="296" r:id="rId31"/>
    <p:sldId id="295" r:id="rId32"/>
    <p:sldId id="297" r:id="rId33"/>
    <p:sldId id="298" r:id="rId34"/>
    <p:sldId id="264" r:id="rId35"/>
    <p:sldId id="274" r:id="rId36"/>
    <p:sldId id="267" r:id="rId37"/>
    <p:sldId id="275" r:id="rId38"/>
    <p:sldId id="268" r:id="rId39"/>
    <p:sldId id="276" r:id="rId40"/>
    <p:sldId id="265" r:id="rId41"/>
    <p:sldId id="277" r:id="rId42"/>
    <p:sldId id="266" r:id="rId43"/>
    <p:sldId id="278" r:id="rId44"/>
    <p:sldId id="269" r:id="rId45"/>
    <p:sldId id="279" r:id="rId46"/>
    <p:sldId id="270" r:id="rId47"/>
    <p:sldId id="280" r:id="rId48"/>
    <p:sldId id="283" r:id="rId49"/>
    <p:sldId id="284" r:id="rId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421E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E8F6EE1-C05D-4C14-8325-941E102E1474}" v="3" dt="2025-02-09T12:39:14.84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56" d="100"/>
          <a:sy n="56" d="100"/>
        </p:scale>
        <p:origin x="1000"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microsoft.com/office/2015/10/relationships/revisionInfo" Target="revisionInfo.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ames Proudfoot" userId="b9e08e36-8fa8-4890-8ba3-b8c2ee9ec894" providerId="ADAL" clId="{5E8F6EE1-C05D-4C14-8325-941E102E1474}"/>
    <pc:docChg chg="undo custSel addSld delSld modSld sldOrd">
      <pc:chgData name="James Proudfoot" userId="b9e08e36-8fa8-4890-8ba3-b8c2ee9ec894" providerId="ADAL" clId="{5E8F6EE1-C05D-4C14-8325-941E102E1474}" dt="2025-02-09T12:39:17.145" v="6009" actId="47"/>
      <pc:docMkLst>
        <pc:docMk/>
      </pc:docMkLst>
      <pc:sldChg chg="addSp delSp modSp del mod">
        <pc:chgData name="James Proudfoot" userId="b9e08e36-8fa8-4890-8ba3-b8c2ee9ec894" providerId="ADAL" clId="{5E8F6EE1-C05D-4C14-8325-941E102E1474}" dt="2025-02-09T12:39:17.145" v="6009" actId="47"/>
        <pc:sldMkLst>
          <pc:docMk/>
          <pc:sldMk cId="4128792263" sldId="256"/>
        </pc:sldMkLst>
      </pc:sldChg>
      <pc:sldChg chg="modSp mod">
        <pc:chgData name="James Proudfoot" userId="b9e08e36-8fa8-4890-8ba3-b8c2ee9ec894" providerId="ADAL" clId="{5E8F6EE1-C05D-4C14-8325-941E102E1474}" dt="2023-12-30T15:43:05.383" v="486" actId="1076"/>
        <pc:sldMkLst>
          <pc:docMk/>
          <pc:sldMk cId="954752621" sldId="257"/>
        </pc:sldMkLst>
      </pc:sldChg>
      <pc:sldChg chg="addSp delSp modSp mod">
        <pc:chgData name="James Proudfoot" userId="b9e08e36-8fa8-4890-8ba3-b8c2ee9ec894" providerId="ADAL" clId="{5E8F6EE1-C05D-4C14-8325-941E102E1474}" dt="2024-01-15T20:29:17.982" v="5989" actId="5736"/>
        <pc:sldMkLst>
          <pc:docMk/>
          <pc:sldMk cId="3287725875" sldId="258"/>
        </pc:sldMkLst>
      </pc:sldChg>
      <pc:sldChg chg="addSp delSp modSp mod">
        <pc:chgData name="James Proudfoot" userId="b9e08e36-8fa8-4890-8ba3-b8c2ee9ec894" providerId="ADAL" clId="{5E8F6EE1-C05D-4C14-8325-941E102E1474}" dt="2023-12-31T00:30:24.580" v="2939" actId="1076"/>
        <pc:sldMkLst>
          <pc:docMk/>
          <pc:sldMk cId="2702361684" sldId="259"/>
        </pc:sldMkLst>
      </pc:sldChg>
      <pc:sldChg chg="addSp delSp modSp mod">
        <pc:chgData name="James Proudfoot" userId="b9e08e36-8fa8-4890-8ba3-b8c2ee9ec894" providerId="ADAL" clId="{5E8F6EE1-C05D-4C14-8325-941E102E1474}" dt="2023-12-30T15:36:41.728" v="263" actId="478"/>
        <pc:sldMkLst>
          <pc:docMk/>
          <pc:sldMk cId="1642965534" sldId="260"/>
        </pc:sldMkLst>
      </pc:sldChg>
      <pc:sldChg chg="addSp modSp mod">
        <pc:chgData name="James Proudfoot" userId="b9e08e36-8fa8-4890-8ba3-b8c2ee9ec894" providerId="ADAL" clId="{5E8F6EE1-C05D-4C14-8325-941E102E1474}" dt="2023-12-29T21:33:59.059" v="20" actId="1076"/>
        <pc:sldMkLst>
          <pc:docMk/>
          <pc:sldMk cId="1613469319" sldId="261"/>
        </pc:sldMkLst>
      </pc:sldChg>
      <pc:sldChg chg="addSp delSp modSp mod">
        <pc:chgData name="James Proudfoot" userId="b9e08e36-8fa8-4890-8ba3-b8c2ee9ec894" providerId="ADAL" clId="{5E8F6EE1-C05D-4C14-8325-941E102E1474}" dt="2023-12-30T17:16:09.757" v="1411" actId="1076"/>
        <pc:sldMkLst>
          <pc:docMk/>
          <pc:sldMk cId="1164229024" sldId="262"/>
        </pc:sldMkLst>
      </pc:sldChg>
      <pc:sldChg chg="addSp delSp modSp mod">
        <pc:chgData name="James Proudfoot" userId="b9e08e36-8fa8-4890-8ba3-b8c2ee9ec894" providerId="ADAL" clId="{5E8F6EE1-C05D-4C14-8325-941E102E1474}" dt="2023-12-30T17:39:21.216" v="2065" actId="1076"/>
        <pc:sldMkLst>
          <pc:docMk/>
          <pc:sldMk cId="752700421" sldId="263"/>
        </pc:sldMkLst>
      </pc:sldChg>
      <pc:sldChg chg="addSp modSp mod ord">
        <pc:chgData name="James Proudfoot" userId="b9e08e36-8fa8-4890-8ba3-b8c2ee9ec894" providerId="ADAL" clId="{5E8F6EE1-C05D-4C14-8325-941E102E1474}" dt="2023-12-30T23:04:50.541" v="2756"/>
        <pc:sldMkLst>
          <pc:docMk/>
          <pc:sldMk cId="171733273" sldId="264"/>
        </pc:sldMkLst>
      </pc:sldChg>
      <pc:sldChg chg="addSp delSp modSp mod ord">
        <pc:chgData name="James Proudfoot" userId="b9e08e36-8fa8-4890-8ba3-b8c2ee9ec894" providerId="ADAL" clId="{5E8F6EE1-C05D-4C14-8325-941E102E1474}" dt="2023-12-30T23:01:14.893" v="2611"/>
        <pc:sldMkLst>
          <pc:docMk/>
          <pc:sldMk cId="1659784701" sldId="265"/>
        </pc:sldMkLst>
      </pc:sldChg>
      <pc:sldChg chg="addSp modSp mod ord">
        <pc:chgData name="James Proudfoot" userId="b9e08e36-8fa8-4890-8ba3-b8c2ee9ec894" providerId="ADAL" clId="{5E8F6EE1-C05D-4C14-8325-941E102E1474}" dt="2023-12-30T23:00:36.966" v="2603"/>
        <pc:sldMkLst>
          <pc:docMk/>
          <pc:sldMk cId="2620642567" sldId="266"/>
        </pc:sldMkLst>
      </pc:sldChg>
      <pc:sldChg chg="addSp modSp mod ord">
        <pc:chgData name="James Proudfoot" userId="b9e08e36-8fa8-4890-8ba3-b8c2ee9ec894" providerId="ADAL" clId="{5E8F6EE1-C05D-4C14-8325-941E102E1474}" dt="2023-12-30T23:04:37.537" v="2754"/>
        <pc:sldMkLst>
          <pc:docMk/>
          <pc:sldMk cId="3488090814" sldId="267"/>
        </pc:sldMkLst>
      </pc:sldChg>
      <pc:sldChg chg="addSp modSp mod ord">
        <pc:chgData name="James Proudfoot" userId="b9e08e36-8fa8-4890-8ba3-b8c2ee9ec894" providerId="ADAL" clId="{5E8F6EE1-C05D-4C14-8325-941E102E1474}" dt="2023-12-30T23:04:32.397" v="2750"/>
        <pc:sldMkLst>
          <pc:docMk/>
          <pc:sldMk cId="4080414004" sldId="268"/>
        </pc:sldMkLst>
      </pc:sldChg>
      <pc:sldChg chg="addSp modSp mod ord">
        <pc:chgData name="James Proudfoot" userId="b9e08e36-8fa8-4890-8ba3-b8c2ee9ec894" providerId="ADAL" clId="{5E8F6EE1-C05D-4C14-8325-941E102E1474}" dt="2023-12-30T22:59:13.419" v="2590"/>
        <pc:sldMkLst>
          <pc:docMk/>
          <pc:sldMk cId="17581623" sldId="269"/>
        </pc:sldMkLst>
      </pc:sldChg>
      <pc:sldChg chg="addSp modSp mod ord">
        <pc:chgData name="James Proudfoot" userId="b9e08e36-8fa8-4890-8ba3-b8c2ee9ec894" providerId="ADAL" clId="{5E8F6EE1-C05D-4C14-8325-941E102E1474}" dt="2023-12-30T22:59:10.812" v="2586"/>
        <pc:sldMkLst>
          <pc:docMk/>
          <pc:sldMk cId="1994405952" sldId="270"/>
        </pc:sldMkLst>
      </pc:sldChg>
      <pc:sldChg chg="addSp delSp modSp add mod">
        <pc:chgData name="James Proudfoot" userId="b9e08e36-8fa8-4890-8ba3-b8c2ee9ec894" providerId="ADAL" clId="{5E8F6EE1-C05D-4C14-8325-941E102E1474}" dt="2023-12-30T16:11:27.307" v="743" actId="1076"/>
        <pc:sldMkLst>
          <pc:docMk/>
          <pc:sldMk cId="916406474" sldId="271"/>
        </pc:sldMkLst>
      </pc:sldChg>
      <pc:sldChg chg="addSp delSp modSp add mod">
        <pc:chgData name="James Proudfoot" userId="b9e08e36-8fa8-4890-8ba3-b8c2ee9ec894" providerId="ADAL" clId="{5E8F6EE1-C05D-4C14-8325-941E102E1474}" dt="2024-01-01T18:50:09.659" v="5982" actId="1076"/>
        <pc:sldMkLst>
          <pc:docMk/>
          <pc:sldMk cId="2972111486" sldId="272"/>
        </pc:sldMkLst>
      </pc:sldChg>
      <pc:sldChg chg="addSp delSp modSp add mod">
        <pc:chgData name="James Proudfoot" userId="b9e08e36-8fa8-4890-8ba3-b8c2ee9ec894" providerId="ADAL" clId="{5E8F6EE1-C05D-4C14-8325-941E102E1474}" dt="2024-01-01T18:50:21.098" v="5988" actId="1076"/>
        <pc:sldMkLst>
          <pc:docMk/>
          <pc:sldMk cId="3647148296" sldId="273"/>
        </pc:sldMkLst>
      </pc:sldChg>
      <pc:sldChg chg="addSp delSp modSp add mod ord">
        <pc:chgData name="James Proudfoot" userId="b9e08e36-8fa8-4890-8ba3-b8c2ee9ec894" providerId="ADAL" clId="{5E8F6EE1-C05D-4C14-8325-941E102E1474}" dt="2023-12-30T23:12:44.261" v="2888" actId="20577"/>
        <pc:sldMkLst>
          <pc:docMk/>
          <pc:sldMk cId="4051337393" sldId="274"/>
        </pc:sldMkLst>
      </pc:sldChg>
      <pc:sldChg chg="addSp modSp add mod ord">
        <pc:chgData name="James Proudfoot" userId="b9e08e36-8fa8-4890-8ba3-b8c2ee9ec894" providerId="ADAL" clId="{5E8F6EE1-C05D-4C14-8325-941E102E1474}" dt="2023-12-30T23:07:20.756" v="2802" actId="20577"/>
        <pc:sldMkLst>
          <pc:docMk/>
          <pc:sldMk cId="194307395" sldId="275"/>
        </pc:sldMkLst>
      </pc:sldChg>
      <pc:sldChg chg="addSp delSp modSp add mod ord">
        <pc:chgData name="James Proudfoot" userId="b9e08e36-8fa8-4890-8ba3-b8c2ee9ec894" providerId="ADAL" clId="{5E8F6EE1-C05D-4C14-8325-941E102E1474}" dt="2023-12-30T23:04:31.125" v="2748"/>
        <pc:sldMkLst>
          <pc:docMk/>
          <pc:sldMk cId="4097471545" sldId="276"/>
        </pc:sldMkLst>
      </pc:sldChg>
      <pc:sldChg chg="addSp delSp modSp add mod ord">
        <pc:chgData name="James Proudfoot" userId="b9e08e36-8fa8-4890-8ba3-b8c2ee9ec894" providerId="ADAL" clId="{5E8F6EE1-C05D-4C14-8325-941E102E1474}" dt="2023-12-30T23:01:16.226" v="2613"/>
        <pc:sldMkLst>
          <pc:docMk/>
          <pc:sldMk cId="2505388124" sldId="277"/>
        </pc:sldMkLst>
      </pc:sldChg>
      <pc:sldChg chg="addSp delSp modSp add mod ord">
        <pc:chgData name="James Proudfoot" userId="b9e08e36-8fa8-4890-8ba3-b8c2ee9ec894" providerId="ADAL" clId="{5E8F6EE1-C05D-4C14-8325-941E102E1474}" dt="2023-12-30T23:00:35.361" v="2601"/>
        <pc:sldMkLst>
          <pc:docMk/>
          <pc:sldMk cId="329775207" sldId="278"/>
        </pc:sldMkLst>
      </pc:sldChg>
      <pc:sldChg chg="addSp delSp modSp add mod ord">
        <pc:chgData name="James Proudfoot" userId="b9e08e36-8fa8-4890-8ba3-b8c2ee9ec894" providerId="ADAL" clId="{5E8F6EE1-C05D-4C14-8325-941E102E1474}" dt="2023-12-30T22:59:12.184" v="2588"/>
        <pc:sldMkLst>
          <pc:docMk/>
          <pc:sldMk cId="3799037482" sldId="279"/>
        </pc:sldMkLst>
      </pc:sldChg>
      <pc:sldChg chg="addSp delSp modSp add mod ord">
        <pc:chgData name="James Proudfoot" userId="b9e08e36-8fa8-4890-8ba3-b8c2ee9ec894" providerId="ADAL" clId="{5E8F6EE1-C05D-4C14-8325-941E102E1474}" dt="2023-12-30T22:59:09.377" v="2584"/>
        <pc:sldMkLst>
          <pc:docMk/>
          <pc:sldMk cId="3564139748" sldId="280"/>
        </pc:sldMkLst>
      </pc:sldChg>
      <pc:sldChg chg="addSp delSp modSp add mod delAnim modAnim">
        <pc:chgData name="James Proudfoot" userId="b9e08e36-8fa8-4890-8ba3-b8c2ee9ec894" providerId="ADAL" clId="{5E8F6EE1-C05D-4C14-8325-941E102E1474}" dt="2025-02-09T12:37:10.824" v="6003" actId="1076"/>
        <pc:sldMkLst>
          <pc:docMk/>
          <pc:sldMk cId="3600845398" sldId="281"/>
        </pc:sldMkLst>
        <pc:picChg chg="add mod ord">
          <ac:chgData name="James Proudfoot" userId="b9e08e36-8fa8-4890-8ba3-b8c2ee9ec894" providerId="ADAL" clId="{5E8F6EE1-C05D-4C14-8325-941E102E1474}" dt="2025-02-09T12:37:10.824" v="6003" actId="1076"/>
          <ac:picMkLst>
            <pc:docMk/>
            <pc:sldMk cId="3600845398" sldId="281"/>
            <ac:picMk id="3" creationId="{E7801412-E69F-F3BF-7666-E99D5051AD01}"/>
          </ac:picMkLst>
        </pc:picChg>
        <pc:picChg chg="del">
          <ac:chgData name="James Proudfoot" userId="b9e08e36-8fa8-4890-8ba3-b8c2ee9ec894" providerId="ADAL" clId="{5E8F6EE1-C05D-4C14-8325-941E102E1474}" dt="2025-02-09T12:37:09.322" v="6002" actId="478"/>
          <ac:picMkLst>
            <pc:docMk/>
            <pc:sldMk cId="3600845398" sldId="281"/>
            <ac:picMk id="4" creationId="{DF9A5E81-57F0-554E-0D87-D8BC6D5E8E53}"/>
          </ac:picMkLst>
        </pc:picChg>
      </pc:sldChg>
      <pc:sldChg chg="addSp delSp modSp add mod ord delAnim modAnim">
        <pc:chgData name="James Proudfoot" userId="b9e08e36-8fa8-4890-8ba3-b8c2ee9ec894" providerId="ADAL" clId="{5E8F6EE1-C05D-4C14-8325-941E102E1474}" dt="2025-02-09T12:37:22.717" v="6007" actId="478"/>
        <pc:sldMkLst>
          <pc:docMk/>
          <pc:sldMk cId="643908306" sldId="282"/>
        </pc:sldMkLst>
        <pc:picChg chg="add mod ord">
          <ac:chgData name="James Proudfoot" userId="b9e08e36-8fa8-4890-8ba3-b8c2ee9ec894" providerId="ADAL" clId="{5E8F6EE1-C05D-4C14-8325-941E102E1474}" dt="2025-02-09T12:37:21.832" v="6006" actId="167"/>
          <ac:picMkLst>
            <pc:docMk/>
            <pc:sldMk cId="643908306" sldId="282"/>
            <ac:picMk id="3" creationId="{0FFB8529-6C32-2075-DD77-A1441F391304}"/>
          </ac:picMkLst>
        </pc:picChg>
        <pc:picChg chg="del">
          <ac:chgData name="James Proudfoot" userId="b9e08e36-8fa8-4890-8ba3-b8c2ee9ec894" providerId="ADAL" clId="{5E8F6EE1-C05D-4C14-8325-941E102E1474}" dt="2025-02-09T12:37:22.717" v="6007" actId="478"/>
          <ac:picMkLst>
            <pc:docMk/>
            <pc:sldMk cId="643908306" sldId="282"/>
            <ac:picMk id="9" creationId="{280AAABC-0782-D0C7-F8CE-8D4F6D371ED4}"/>
          </ac:picMkLst>
        </pc:picChg>
      </pc:sldChg>
      <pc:sldChg chg="addSp delSp modSp add mod ord">
        <pc:chgData name="James Proudfoot" userId="b9e08e36-8fa8-4890-8ba3-b8c2ee9ec894" providerId="ADAL" clId="{5E8F6EE1-C05D-4C14-8325-941E102E1474}" dt="2025-02-09T12:36:41.972" v="5998"/>
        <pc:sldMkLst>
          <pc:docMk/>
          <pc:sldMk cId="2395300561" sldId="283"/>
        </pc:sldMkLst>
      </pc:sldChg>
      <pc:sldChg chg="addSp delSp modSp add del mod ord">
        <pc:chgData name="James Proudfoot" userId="b9e08e36-8fa8-4890-8ba3-b8c2ee9ec894" providerId="ADAL" clId="{5E8F6EE1-C05D-4C14-8325-941E102E1474}" dt="2025-02-09T12:36:36.334" v="5996"/>
        <pc:sldMkLst>
          <pc:docMk/>
          <pc:sldMk cId="2856616126" sldId="284"/>
        </pc:sldMkLst>
      </pc:sldChg>
      <pc:sldChg chg="addSp delSp modSp add mod ord">
        <pc:chgData name="James Proudfoot" userId="b9e08e36-8fa8-4890-8ba3-b8c2ee9ec894" providerId="ADAL" clId="{5E8F6EE1-C05D-4C14-8325-941E102E1474}" dt="2024-01-01T16:33:03.316" v="4533" actId="20577"/>
        <pc:sldMkLst>
          <pc:docMk/>
          <pc:sldMk cId="2201789379" sldId="285"/>
        </pc:sldMkLst>
      </pc:sldChg>
      <pc:sldChg chg="addSp delSp modSp add mod ord">
        <pc:chgData name="James Proudfoot" userId="b9e08e36-8fa8-4890-8ba3-b8c2ee9ec894" providerId="ADAL" clId="{5E8F6EE1-C05D-4C14-8325-941E102E1474}" dt="2024-01-01T16:33:36.774" v="4546"/>
        <pc:sldMkLst>
          <pc:docMk/>
          <pc:sldMk cId="1746737717" sldId="286"/>
        </pc:sldMkLst>
      </pc:sldChg>
      <pc:sldChg chg="addSp delSp modSp add mod ord">
        <pc:chgData name="James Proudfoot" userId="b9e08e36-8fa8-4890-8ba3-b8c2ee9ec894" providerId="ADAL" clId="{5E8F6EE1-C05D-4C14-8325-941E102E1474}" dt="2024-01-01T18:21:42.386" v="4867" actId="1076"/>
        <pc:sldMkLst>
          <pc:docMk/>
          <pc:sldMk cId="2113519048" sldId="287"/>
        </pc:sldMkLst>
      </pc:sldChg>
      <pc:sldChg chg="addSp delSp modSp add mod ord">
        <pc:chgData name="James Proudfoot" userId="b9e08e36-8fa8-4890-8ba3-b8c2ee9ec894" providerId="ADAL" clId="{5E8F6EE1-C05D-4C14-8325-941E102E1474}" dt="2024-01-01T18:23:12.498" v="4875" actId="1076"/>
        <pc:sldMkLst>
          <pc:docMk/>
          <pc:sldMk cId="3180036580" sldId="288"/>
        </pc:sldMkLst>
      </pc:sldChg>
      <pc:sldChg chg="addSp delSp modSp add mod ord">
        <pc:chgData name="James Proudfoot" userId="b9e08e36-8fa8-4890-8ba3-b8c2ee9ec894" providerId="ADAL" clId="{5E8F6EE1-C05D-4C14-8325-941E102E1474}" dt="2024-01-01T18:24:59.049" v="4881" actId="1076"/>
        <pc:sldMkLst>
          <pc:docMk/>
          <pc:sldMk cId="4226954578" sldId="289"/>
        </pc:sldMkLst>
      </pc:sldChg>
      <pc:sldChg chg="addSp delSp modSp add mod">
        <pc:chgData name="James Proudfoot" userId="b9e08e36-8fa8-4890-8ba3-b8c2ee9ec894" providerId="ADAL" clId="{5E8F6EE1-C05D-4C14-8325-941E102E1474}" dt="2024-01-01T16:58:42.421" v="4600" actId="1076"/>
        <pc:sldMkLst>
          <pc:docMk/>
          <pc:sldMk cId="4255520116" sldId="290"/>
        </pc:sldMkLst>
      </pc:sldChg>
      <pc:sldChg chg="addSp delSp modSp add mod">
        <pc:chgData name="James Proudfoot" userId="b9e08e36-8fa8-4890-8ba3-b8c2ee9ec894" providerId="ADAL" clId="{5E8F6EE1-C05D-4C14-8325-941E102E1474}" dt="2024-01-01T17:08:19.988" v="4659" actId="1076"/>
        <pc:sldMkLst>
          <pc:docMk/>
          <pc:sldMk cId="2820331235" sldId="291"/>
        </pc:sldMkLst>
      </pc:sldChg>
      <pc:sldChg chg="addSp delSp modSp add mod ord">
        <pc:chgData name="James Proudfoot" userId="b9e08e36-8fa8-4890-8ba3-b8c2ee9ec894" providerId="ADAL" clId="{5E8F6EE1-C05D-4C14-8325-941E102E1474}" dt="2024-01-01T18:26:44.679" v="4887" actId="1076"/>
        <pc:sldMkLst>
          <pc:docMk/>
          <pc:sldMk cId="2020472070" sldId="292"/>
        </pc:sldMkLst>
      </pc:sldChg>
      <pc:sldChg chg="addSp modSp add mod ord">
        <pc:chgData name="James Proudfoot" userId="b9e08e36-8fa8-4890-8ba3-b8c2ee9ec894" providerId="ADAL" clId="{5E8F6EE1-C05D-4C14-8325-941E102E1474}" dt="2024-01-01T18:30:05.632" v="4893" actId="1076"/>
        <pc:sldMkLst>
          <pc:docMk/>
          <pc:sldMk cId="345475966" sldId="293"/>
        </pc:sldMkLst>
      </pc:sldChg>
      <pc:sldChg chg="addSp delSp modSp add mod ord">
        <pc:chgData name="James Proudfoot" userId="b9e08e36-8fa8-4890-8ba3-b8c2ee9ec894" providerId="ADAL" clId="{5E8F6EE1-C05D-4C14-8325-941E102E1474}" dt="2024-01-01T17:23:55.720" v="4742" actId="1076"/>
        <pc:sldMkLst>
          <pc:docMk/>
          <pc:sldMk cId="609593891" sldId="294"/>
        </pc:sldMkLst>
      </pc:sldChg>
      <pc:sldChg chg="addSp delSp modSp add mod">
        <pc:chgData name="James Proudfoot" userId="b9e08e36-8fa8-4890-8ba3-b8c2ee9ec894" providerId="ADAL" clId="{5E8F6EE1-C05D-4C14-8325-941E102E1474}" dt="2024-01-01T17:47:06.624" v="4791" actId="1076"/>
        <pc:sldMkLst>
          <pc:docMk/>
          <pc:sldMk cId="2896267358" sldId="295"/>
        </pc:sldMkLst>
      </pc:sldChg>
      <pc:sldChg chg="addSp modSp add mod ord">
        <pc:chgData name="James Proudfoot" userId="b9e08e36-8fa8-4890-8ba3-b8c2ee9ec894" providerId="ADAL" clId="{5E8F6EE1-C05D-4C14-8325-941E102E1474}" dt="2024-01-01T18:33:10.019" v="4900" actId="1076"/>
        <pc:sldMkLst>
          <pc:docMk/>
          <pc:sldMk cId="221823725" sldId="296"/>
        </pc:sldMkLst>
      </pc:sldChg>
      <pc:sldChg chg="addSp modSp add mod ord">
        <pc:chgData name="James Proudfoot" userId="b9e08e36-8fa8-4890-8ba3-b8c2ee9ec894" providerId="ADAL" clId="{5E8F6EE1-C05D-4C14-8325-941E102E1474}" dt="2024-01-01T18:34:41.597" v="4906" actId="1076"/>
        <pc:sldMkLst>
          <pc:docMk/>
          <pc:sldMk cId="372971398" sldId="297"/>
        </pc:sldMkLst>
      </pc:sldChg>
      <pc:sldChg chg="addSp delSp modSp add mod ord">
        <pc:chgData name="James Proudfoot" userId="b9e08e36-8fa8-4890-8ba3-b8c2ee9ec894" providerId="ADAL" clId="{5E8F6EE1-C05D-4C14-8325-941E102E1474}" dt="2024-01-01T18:16:17.408" v="4854" actId="1076"/>
        <pc:sldMkLst>
          <pc:docMk/>
          <pc:sldMk cId="2063759209" sldId="298"/>
        </pc:sldMkLst>
      </pc:sldChg>
      <pc:sldChg chg="add">
        <pc:chgData name="James Proudfoot" userId="b9e08e36-8fa8-4890-8ba3-b8c2ee9ec894" providerId="ADAL" clId="{5E8F6EE1-C05D-4C14-8325-941E102E1474}" dt="2025-02-09T12:39:14.808" v="6008"/>
        <pc:sldMkLst>
          <pc:docMk/>
          <pc:sldMk cId="402630613" sldId="299"/>
        </pc:sldMkLst>
      </pc:sldChg>
      <pc:sldChg chg="add">
        <pc:chgData name="James Proudfoot" userId="b9e08e36-8fa8-4890-8ba3-b8c2ee9ec894" providerId="ADAL" clId="{5E8F6EE1-C05D-4C14-8325-941E102E1474}" dt="2025-02-09T12:39:14.808" v="6008"/>
        <pc:sldMkLst>
          <pc:docMk/>
          <pc:sldMk cId="624032623" sldId="300"/>
        </pc:sldMkLst>
      </pc:sldChg>
      <pc:sldChg chg="add">
        <pc:chgData name="James Proudfoot" userId="b9e08e36-8fa8-4890-8ba3-b8c2ee9ec894" providerId="ADAL" clId="{5E8F6EE1-C05D-4C14-8325-941E102E1474}" dt="2025-02-09T12:39:14.808" v="6008"/>
        <pc:sldMkLst>
          <pc:docMk/>
          <pc:sldMk cId="3495901084" sldId="301"/>
        </pc:sldMkLst>
      </pc:sldChg>
      <pc:sldChg chg="add">
        <pc:chgData name="James Proudfoot" userId="b9e08e36-8fa8-4890-8ba3-b8c2ee9ec894" providerId="ADAL" clId="{5E8F6EE1-C05D-4C14-8325-941E102E1474}" dt="2025-02-09T12:39:14.808" v="6008"/>
        <pc:sldMkLst>
          <pc:docMk/>
          <pc:sldMk cId="4162870278" sldId="302"/>
        </pc:sldMkLst>
      </pc:sldChg>
      <pc:sldChg chg="add">
        <pc:chgData name="James Proudfoot" userId="b9e08e36-8fa8-4890-8ba3-b8c2ee9ec894" providerId="ADAL" clId="{5E8F6EE1-C05D-4C14-8325-941E102E1474}" dt="2025-02-09T12:39:14.808" v="6008"/>
        <pc:sldMkLst>
          <pc:docMk/>
          <pc:sldMk cId="891114780" sldId="303"/>
        </pc:sldMkLst>
      </pc:sldChg>
      <pc:sldChg chg="add">
        <pc:chgData name="James Proudfoot" userId="b9e08e36-8fa8-4890-8ba3-b8c2ee9ec894" providerId="ADAL" clId="{5E8F6EE1-C05D-4C14-8325-941E102E1474}" dt="2025-02-09T12:39:14.808" v="6008"/>
        <pc:sldMkLst>
          <pc:docMk/>
          <pc:sldMk cId="1774768849" sldId="304"/>
        </pc:sldMkLst>
      </pc:sldChg>
      <pc:sldChg chg="add">
        <pc:chgData name="James Proudfoot" userId="b9e08e36-8fa8-4890-8ba3-b8c2ee9ec894" providerId="ADAL" clId="{5E8F6EE1-C05D-4C14-8325-941E102E1474}" dt="2025-02-09T12:39:14.808" v="6008"/>
        <pc:sldMkLst>
          <pc:docMk/>
          <pc:sldMk cId="1319082390" sldId="305"/>
        </pc:sldMkLst>
      </pc:sldChg>
    </pc:docChg>
  </pc:docChgLst>
  <pc:docChgLst>
    <pc:chgData name="James Proudfoot" userId="b9e08e36-8fa8-4890-8ba3-b8c2ee9ec894" providerId="ADAL" clId="{DBDEC86E-5721-49B5-9892-C784D296E6E8}"/>
    <pc:docChg chg="modSld">
      <pc:chgData name="James Proudfoot" userId="b9e08e36-8fa8-4890-8ba3-b8c2ee9ec894" providerId="ADAL" clId="{DBDEC86E-5721-49B5-9892-C784D296E6E8}" dt="2024-05-20T10:51:24.510" v="0" actId="1036"/>
      <pc:docMkLst>
        <pc:docMk/>
      </pc:docMkLst>
      <pc:sldChg chg="modSp mod">
        <pc:chgData name="James Proudfoot" userId="b9e08e36-8fa8-4890-8ba3-b8c2ee9ec894" providerId="ADAL" clId="{DBDEC86E-5721-49B5-9892-C784D296E6E8}" dt="2024-05-20T10:51:24.510" v="0" actId="1036"/>
        <pc:sldMkLst>
          <pc:docMk/>
          <pc:sldMk cId="3600845398" sldId="281"/>
        </pc:sldMkLst>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89968-AF9A-853F-2673-6F4674D5000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3731E9FE-430E-15DB-F3ED-9F946692923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464D5535-685C-5D2D-F805-AB75F5F1305F}"/>
              </a:ext>
            </a:extLst>
          </p:cNvPr>
          <p:cNvSpPr>
            <a:spLocks noGrp="1"/>
          </p:cNvSpPr>
          <p:nvPr>
            <p:ph type="dt" sz="half" idx="10"/>
          </p:nvPr>
        </p:nvSpPr>
        <p:spPr/>
        <p:txBody>
          <a:bodyPr/>
          <a:lstStyle/>
          <a:p>
            <a:fld id="{AAF17FEF-BDBB-4F2B-A3EE-0AEFA309B4BA}" type="datetimeFigureOut">
              <a:rPr lang="en-GB" smtClean="0"/>
              <a:t>09/02/2025</a:t>
            </a:fld>
            <a:endParaRPr lang="en-GB"/>
          </a:p>
        </p:txBody>
      </p:sp>
      <p:sp>
        <p:nvSpPr>
          <p:cNvPr id="5" name="Footer Placeholder 4">
            <a:extLst>
              <a:ext uri="{FF2B5EF4-FFF2-40B4-BE49-F238E27FC236}">
                <a16:creationId xmlns:a16="http://schemas.microsoft.com/office/drawing/2014/main" id="{870F2D00-BAEE-9F47-FA9E-96035C0174A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737AC3F5-1C96-AA5F-942C-BD266E7EAF89}"/>
              </a:ext>
            </a:extLst>
          </p:cNvPr>
          <p:cNvSpPr>
            <a:spLocks noGrp="1"/>
          </p:cNvSpPr>
          <p:nvPr>
            <p:ph type="sldNum" sz="quarter" idx="12"/>
          </p:nvPr>
        </p:nvSpPr>
        <p:spPr/>
        <p:txBody>
          <a:bodyPr/>
          <a:lstStyle/>
          <a:p>
            <a:fld id="{FB4BD804-FAF9-4566-A9EB-366AD33AB49D}" type="slidenum">
              <a:rPr lang="en-GB" smtClean="0"/>
              <a:t>‹#›</a:t>
            </a:fld>
            <a:endParaRPr lang="en-GB"/>
          </a:p>
        </p:txBody>
      </p:sp>
    </p:spTree>
    <p:extLst>
      <p:ext uri="{BB962C8B-B14F-4D97-AF65-F5344CB8AC3E}">
        <p14:creationId xmlns:p14="http://schemas.microsoft.com/office/powerpoint/2010/main" val="33082370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A91886-5B57-71BE-87EE-3B4604B58768}"/>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40C94A6F-28BC-0498-443C-6A785B45FEC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08A5CF1-B7C2-3A0F-A634-0257A1426AB3}"/>
              </a:ext>
            </a:extLst>
          </p:cNvPr>
          <p:cNvSpPr>
            <a:spLocks noGrp="1"/>
          </p:cNvSpPr>
          <p:nvPr>
            <p:ph type="dt" sz="half" idx="10"/>
          </p:nvPr>
        </p:nvSpPr>
        <p:spPr/>
        <p:txBody>
          <a:bodyPr/>
          <a:lstStyle/>
          <a:p>
            <a:fld id="{AAF17FEF-BDBB-4F2B-A3EE-0AEFA309B4BA}" type="datetimeFigureOut">
              <a:rPr lang="en-GB" smtClean="0"/>
              <a:t>09/02/2025</a:t>
            </a:fld>
            <a:endParaRPr lang="en-GB"/>
          </a:p>
        </p:txBody>
      </p:sp>
      <p:sp>
        <p:nvSpPr>
          <p:cNvPr id="5" name="Footer Placeholder 4">
            <a:extLst>
              <a:ext uri="{FF2B5EF4-FFF2-40B4-BE49-F238E27FC236}">
                <a16:creationId xmlns:a16="http://schemas.microsoft.com/office/drawing/2014/main" id="{A4DC5074-7C13-ACC7-28E9-69DE1DB3059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FEA0CA4D-B6B7-ED47-49AA-6D65D67289F3}"/>
              </a:ext>
            </a:extLst>
          </p:cNvPr>
          <p:cNvSpPr>
            <a:spLocks noGrp="1"/>
          </p:cNvSpPr>
          <p:nvPr>
            <p:ph type="sldNum" sz="quarter" idx="12"/>
          </p:nvPr>
        </p:nvSpPr>
        <p:spPr/>
        <p:txBody>
          <a:bodyPr/>
          <a:lstStyle/>
          <a:p>
            <a:fld id="{FB4BD804-FAF9-4566-A9EB-366AD33AB49D}" type="slidenum">
              <a:rPr lang="en-GB" smtClean="0"/>
              <a:t>‹#›</a:t>
            </a:fld>
            <a:endParaRPr lang="en-GB"/>
          </a:p>
        </p:txBody>
      </p:sp>
    </p:spTree>
    <p:extLst>
      <p:ext uri="{BB962C8B-B14F-4D97-AF65-F5344CB8AC3E}">
        <p14:creationId xmlns:p14="http://schemas.microsoft.com/office/powerpoint/2010/main" val="39777295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10498DB-0B81-B6ED-C928-FCA40DBA5DF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FF582CC3-EF46-4E3A-74A4-B2420C9EF73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F68CDEB9-9488-D1C3-B98F-D879D3EA3D1E}"/>
              </a:ext>
            </a:extLst>
          </p:cNvPr>
          <p:cNvSpPr>
            <a:spLocks noGrp="1"/>
          </p:cNvSpPr>
          <p:nvPr>
            <p:ph type="dt" sz="half" idx="10"/>
          </p:nvPr>
        </p:nvSpPr>
        <p:spPr/>
        <p:txBody>
          <a:bodyPr/>
          <a:lstStyle/>
          <a:p>
            <a:fld id="{AAF17FEF-BDBB-4F2B-A3EE-0AEFA309B4BA}" type="datetimeFigureOut">
              <a:rPr lang="en-GB" smtClean="0"/>
              <a:t>09/02/2025</a:t>
            </a:fld>
            <a:endParaRPr lang="en-GB"/>
          </a:p>
        </p:txBody>
      </p:sp>
      <p:sp>
        <p:nvSpPr>
          <p:cNvPr id="5" name="Footer Placeholder 4">
            <a:extLst>
              <a:ext uri="{FF2B5EF4-FFF2-40B4-BE49-F238E27FC236}">
                <a16:creationId xmlns:a16="http://schemas.microsoft.com/office/drawing/2014/main" id="{579B55EA-92EE-4BCE-FDC2-BC9CB6A7A3E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BFD7980-30E6-FF32-B931-5CF51AA634A7}"/>
              </a:ext>
            </a:extLst>
          </p:cNvPr>
          <p:cNvSpPr>
            <a:spLocks noGrp="1"/>
          </p:cNvSpPr>
          <p:nvPr>
            <p:ph type="sldNum" sz="quarter" idx="12"/>
          </p:nvPr>
        </p:nvSpPr>
        <p:spPr/>
        <p:txBody>
          <a:bodyPr/>
          <a:lstStyle/>
          <a:p>
            <a:fld id="{FB4BD804-FAF9-4566-A9EB-366AD33AB49D}" type="slidenum">
              <a:rPr lang="en-GB" smtClean="0"/>
              <a:t>‹#›</a:t>
            </a:fld>
            <a:endParaRPr lang="en-GB"/>
          </a:p>
        </p:txBody>
      </p:sp>
    </p:spTree>
    <p:extLst>
      <p:ext uri="{BB962C8B-B14F-4D97-AF65-F5344CB8AC3E}">
        <p14:creationId xmlns:p14="http://schemas.microsoft.com/office/powerpoint/2010/main" val="14093656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1081C2-AABF-F68B-27F1-9812BA90F261}"/>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9007261D-E310-2ED8-D44D-1C5A895E907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54A51EAF-5A0A-EE8E-6629-45D1F1EEE44B}"/>
              </a:ext>
            </a:extLst>
          </p:cNvPr>
          <p:cNvSpPr>
            <a:spLocks noGrp="1"/>
          </p:cNvSpPr>
          <p:nvPr>
            <p:ph type="dt" sz="half" idx="10"/>
          </p:nvPr>
        </p:nvSpPr>
        <p:spPr/>
        <p:txBody>
          <a:bodyPr/>
          <a:lstStyle/>
          <a:p>
            <a:fld id="{AAF17FEF-BDBB-4F2B-A3EE-0AEFA309B4BA}" type="datetimeFigureOut">
              <a:rPr lang="en-GB" smtClean="0"/>
              <a:t>09/02/2025</a:t>
            </a:fld>
            <a:endParaRPr lang="en-GB"/>
          </a:p>
        </p:txBody>
      </p:sp>
      <p:sp>
        <p:nvSpPr>
          <p:cNvPr id="5" name="Footer Placeholder 4">
            <a:extLst>
              <a:ext uri="{FF2B5EF4-FFF2-40B4-BE49-F238E27FC236}">
                <a16:creationId xmlns:a16="http://schemas.microsoft.com/office/drawing/2014/main" id="{4633B85F-3859-4C36-2808-B692EA88703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BDA952F-DB1A-2E88-5B07-8BC01FCFDC26}"/>
              </a:ext>
            </a:extLst>
          </p:cNvPr>
          <p:cNvSpPr>
            <a:spLocks noGrp="1"/>
          </p:cNvSpPr>
          <p:nvPr>
            <p:ph type="sldNum" sz="quarter" idx="12"/>
          </p:nvPr>
        </p:nvSpPr>
        <p:spPr/>
        <p:txBody>
          <a:bodyPr/>
          <a:lstStyle/>
          <a:p>
            <a:fld id="{FB4BD804-FAF9-4566-A9EB-366AD33AB49D}" type="slidenum">
              <a:rPr lang="en-GB" smtClean="0"/>
              <a:t>‹#›</a:t>
            </a:fld>
            <a:endParaRPr lang="en-GB"/>
          </a:p>
        </p:txBody>
      </p:sp>
    </p:spTree>
    <p:extLst>
      <p:ext uri="{BB962C8B-B14F-4D97-AF65-F5344CB8AC3E}">
        <p14:creationId xmlns:p14="http://schemas.microsoft.com/office/powerpoint/2010/main" val="35394969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8ABB53-0289-FFB9-5B9E-FD9CBCDD086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48079B57-94B3-B9C4-65C1-6B0239EF8FB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E66F937-1043-527C-142A-AE9D7CAFFAF7}"/>
              </a:ext>
            </a:extLst>
          </p:cNvPr>
          <p:cNvSpPr>
            <a:spLocks noGrp="1"/>
          </p:cNvSpPr>
          <p:nvPr>
            <p:ph type="dt" sz="half" idx="10"/>
          </p:nvPr>
        </p:nvSpPr>
        <p:spPr/>
        <p:txBody>
          <a:bodyPr/>
          <a:lstStyle/>
          <a:p>
            <a:fld id="{AAF17FEF-BDBB-4F2B-A3EE-0AEFA309B4BA}" type="datetimeFigureOut">
              <a:rPr lang="en-GB" smtClean="0"/>
              <a:t>09/02/2025</a:t>
            </a:fld>
            <a:endParaRPr lang="en-GB"/>
          </a:p>
        </p:txBody>
      </p:sp>
      <p:sp>
        <p:nvSpPr>
          <p:cNvPr id="5" name="Footer Placeholder 4">
            <a:extLst>
              <a:ext uri="{FF2B5EF4-FFF2-40B4-BE49-F238E27FC236}">
                <a16:creationId xmlns:a16="http://schemas.microsoft.com/office/drawing/2014/main" id="{F1625DFD-14E6-2549-F0CC-0EB4BCF9E73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2C3472C-3AD6-07BA-CD55-FB8406204AF3}"/>
              </a:ext>
            </a:extLst>
          </p:cNvPr>
          <p:cNvSpPr>
            <a:spLocks noGrp="1"/>
          </p:cNvSpPr>
          <p:nvPr>
            <p:ph type="sldNum" sz="quarter" idx="12"/>
          </p:nvPr>
        </p:nvSpPr>
        <p:spPr/>
        <p:txBody>
          <a:bodyPr/>
          <a:lstStyle/>
          <a:p>
            <a:fld id="{FB4BD804-FAF9-4566-A9EB-366AD33AB49D}" type="slidenum">
              <a:rPr lang="en-GB" smtClean="0"/>
              <a:t>‹#›</a:t>
            </a:fld>
            <a:endParaRPr lang="en-GB"/>
          </a:p>
        </p:txBody>
      </p:sp>
    </p:spTree>
    <p:extLst>
      <p:ext uri="{BB962C8B-B14F-4D97-AF65-F5344CB8AC3E}">
        <p14:creationId xmlns:p14="http://schemas.microsoft.com/office/powerpoint/2010/main" val="11814009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E638DA-953B-C1E5-81B7-F02C4C2C54AB}"/>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D5894DF3-726E-E861-D490-98D6B45A7B4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CFA943DF-4B8B-1032-28BA-472686EF0D8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0A99DAF0-654F-CCB1-E37F-84DBEF99302E}"/>
              </a:ext>
            </a:extLst>
          </p:cNvPr>
          <p:cNvSpPr>
            <a:spLocks noGrp="1"/>
          </p:cNvSpPr>
          <p:nvPr>
            <p:ph type="dt" sz="half" idx="10"/>
          </p:nvPr>
        </p:nvSpPr>
        <p:spPr/>
        <p:txBody>
          <a:bodyPr/>
          <a:lstStyle/>
          <a:p>
            <a:fld id="{AAF17FEF-BDBB-4F2B-A3EE-0AEFA309B4BA}" type="datetimeFigureOut">
              <a:rPr lang="en-GB" smtClean="0"/>
              <a:t>09/02/2025</a:t>
            </a:fld>
            <a:endParaRPr lang="en-GB"/>
          </a:p>
        </p:txBody>
      </p:sp>
      <p:sp>
        <p:nvSpPr>
          <p:cNvPr id="6" name="Footer Placeholder 5">
            <a:extLst>
              <a:ext uri="{FF2B5EF4-FFF2-40B4-BE49-F238E27FC236}">
                <a16:creationId xmlns:a16="http://schemas.microsoft.com/office/drawing/2014/main" id="{1D4BDEBC-3B34-EDBC-A875-DEA70771915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C8FEAAB3-1FAF-AF0D-35CE-97312D3A1338}"/>
              </a:ext>
            </a:extLst>
          </p:cNvPr>
          <p:cNvSpPr>
            <a:spLocks noGrp="1"/>
          </p:cNvSpPr>
          <p:nvPr>
            <p:ph type="sldNum" sz="quarter" idx="12"/>
          </p:nvPr>
        </p:nvSpPr>
        <p:spPr/>
        <p:txBody>
          <a:bodyPr/>
          <a:lstStyle/>
          <a:p>
            <a:fld id="{FB4BD804-FAF9-4566-A9EB-366AD33AB49D}" type="slidenum">
              <a:rPr lang="en-GB" smtClean="0"/>
              <a:t>‹#›</a:t>
            </a:fld>
            <a:endParaRPr lang="en-GB"/>
          </a:p>
        </p:txBody>
      </p:sp>
    </p:spTree>
    <p:extLst>
      <p:ext uri="{BB962C8B-B14F-4D97-AF65-F5344CB8AC3E}">
        <p14:creationId xmlns:p14="http://schemas.microsoft.com/office/powerpoint/2010/main" val="34647759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C54BFC-FEC8-F372-929D-6E3BEE580EBB}"/>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363D7C87-262E-514C-C6AA-256297F6CA4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C369022-37F7-DC36-CEF4-BF58E3D3D9C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CED8FA9E-7967-435C-B04D-8D4396E9F29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6061471-37E6-7604-DE66-CDD3D11B713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12DC0E51-848F-C77B-61F9-051C7DA04805}"/>
              </a:ext>
            </a:extLst>
          </p:cNvPr>
          <p:cNvSpPr>
            <a:spLocks noGrp="1"/>
          </p:cNvSpPr>
          <p:nvPr>
            <p:ph type="dt" sz="half" idx="10"/>
          </p:nvPr>
        </p:nvSpPr>
        <p:spPr/>
        <p:txBody>
          <a:bodyPr/>
          <a:lstStyle/>
          <a:p>
            <a:fld id="{AAF17FEF-BDBB-4F2B-A3EE-0AEFA309B4BA}" type="datetimeFigureOut">
              <a:rPr lang="en-GB" smtClean="0"/>
              <a:t>09/02/2025</a:t>
            </a:fld>
            <a:endParaRPr lang="en-GB"/>
          </a:p>
        </p:txBody>
      </p:sp>
      <p:sp>
        <p:nvSpPr>
          <p:cNvPr id="8" name="Footer Placeholder 7">
            <a:extLst>
              <a:ext uri="{FF2B5EF4-FFF2-40B4-BE49-F238E27FC236}">
                <a16:creationId xmlns:a16="http://schemas.microsoft.com/office/drawing/2014/main" id="{A40069BB-70F7-A46A-DCDD-730C2C828A41}"/>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57397121-D15D-6F37-8B9B-3FCB11151FFA}"/>
              </a:ext>
            </a:extLst>
          </p:cNvPr>
          <p:cNvSpPr>
            <a:spLocks noGrp="1"/>
          </p:cNvSpPr>
          <p:nvPr>
            <p:ph type="sldNum" sz="quarter" idx="12"/>
          </p:nvPr>
        </p:nvSpPr>
        <p:spPr/>
        <p:txBody>
          <a:bodyPr/>
          <a:lstStyle/>
          <a:p>
            <a:fld id="{FB4BD804-FAF9-4566-A9EB-366AD33AB49D}" type="slidenum">
              <a:rPr lang="en-GB" smtClean="0"/>
              <a:t>‹#›</a:t>
            </a:fld>
            <a:endParaRPr lang="en-GB"/>
          </a:p>
        </p:txBody>
      </p:sp>
    </p:spTree>
    <p:extLst>
      <p:ext uri="{BB962C8B-B14F-4D97-AF65-F5344CB8AC3E}">
        <p14:creationId xmlns:p14="http://schemas.microsoft.com/office/powerpoint/2010/main" val="25773668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6F4659-D911-7CDC-99EB-673AEEA97332}"/>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53390988-39EC-5DE1-4300-D0EF04CC7990}"/>
              </a:ext>
            </a:extLst>
          </p:cNvPr>
          <p:cNvSpPr>
            <a:spLocks noGrp="1"/>
          </p:cNvSpPr>
          <p:nvPr>
            <p:ph type="dt" sz="half" idx="10"/>
          </p:nvPr>
        </p:nvSpPr>
        <p:spPr/>
        <p:txBody>
          <a:bodyPr/>
          <a:lstStyle/>
          <a:p>
            <a:fld id="{AAF17FEF-BDBB-4F2B-A3EE-0AEFA309B4BA}" type="datetimeFigureOut">
              <a:rPr lang="en-GB" smtClean="0"/>
              <a:t>09/02/2025</a:t>
            </a:fld>
            <a:endParaRPr lang="en-GB"/>
          </a:p>
        </p:txBody>
      </p:sp>
      <p:sp>
        <p:nvSpPr>
          <p:cNvPr id="4" name="Footer Placeholder 3">
            <a:extLst>
              <a:ext uri="{FF2B5EF4-FFF2-40B4-BE49-F238E27FC236}">
                <a16:creationId xmlns:a16="http://schemas.microsoft.com/office/drawing/2014/main" id="{5CE431AE-363D-266B-25F4-99AAA5F9AD09}"/>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DB5313DA-620C-49A4-87B1-521C632B0092}"/>
              </a:ext>
            </a:extLst>
          </p:cNvPr>
          <p:cNvSpPr>
            <a:spLocks noGrp="1"/>
          </p:cNvSpPr>
          <p:nvPr>
            <p:ph type="sldNum" sz="quarter" idx="12"/>
          </p:nvPr>
        </p:nvSpPr>
        <p:spPr/>
        <p:txBody>
          <a:bodyPr/>
          <a:lstStyle/>
          <a:p>
            <a:fld id="{FB4BD804-FAF9-4566-A9EB-366AD33AB49D}" type="slidenum">
              <a:rPr lang="en-GB" smtClean="0"/>
              <a:t>‹#›</a:t>
            </a:fld>
            <a:endParaRPr lang="en-GB"/>
          </a:p>
        </p:txBody>
      </p:sp>
    </p:spTree>
    <p:extLst>
      <p:ext uri="{BB962C8B-B14F-4D97-AF65-F5344CB8AC3E}">
        <p14:creationId xmlns:p14="http://schemas.microsoft.com/office/powerpoint/2010/main" val="36559448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BECC206-4EDE-599C-8E83-F7FC4E26E722}"/>
              </a:ext>
            </a:extLst>
          </p:cNvPr>
          <p:cNvSpPr>
            <a:spLocks noGrp="1"/>
          </p:cNvSpPr>
          <p:nvPr>
            <p:ph type="dt" sz="half" idx="10"/>
          </p:nvPr>
        </p:nvSpPr>
        <p:spPr/>
        <p:txBody>
          <a:bodyPr/>
          <a:lstStyle/>
          <a:p>
            <a:fld id="{AAF17FEF-BDBB-4F2B-A3EE-0AEFA309B4BA}" type="datetimeFigureOut">
              <a:rPr lang="en-GB" smtClean="0"/>
              <a:t>09/02/2025</a:t>
            </a:fld>
            <a:endParaRPr lang="en-GB"/>
          </a:p>
        </p:txBody>
      </p:sp>
      <p:sp>
        <p:nvSpPr>
          <p:cNvPr id="3" name="Footer Placeholder 2">
            <a:extLst>
              <a:ext uri="{FF2B5EF4-FFF2-40B4-BE49-F238E27FC236}">
                <a16:creationId xmlns:a16="http://schemas.microsoft.com/office/drawing/2014/main" id="{8AFC4218-7E8F-10CD-F6C5-325921E8F032}"/>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E56C901A-7D06-395B-DEB6-BD0294F51384}"/>
              </a:ext>
            </a:extLst>
          </p:cNvPr>
          <p:cNvSpPr>
            <a:spLocks noGrp="1"/>
          </p:cNvSpPr>
          <p:nvPr>
            <p:ph type="sldNum" sz="quarter" idx="12"/>
          </p:nvPr>
        </p:nvSpPr>
        <p:spPr/>
        <p:txBody>
          <a:bodyPr/>
          <a:lstStyle/>
          <a:p>
            <a:fld id="{FB4BD804-FAF9-4566-A9EB-366AD33AB49D}" type="slidenum">
              <a:rPr lang="en-GB" smtClean="0"/>
              <a:t>‹#›</a:t>
            </a:fld>
            <a:endParaRPr lang="en-GB"/>
          </a:p>
        </p:txBody>
      </p:sp>
    </p:spTree>
    <p:extLst>
      <p:ext uri="{BB962C8B-B14F-4D97-AF65-F5344CB8AC3E}">
        <p14:creationId xmlns:p14="http://schemas.microsoft.com/office/powerpoint/2010/main" val="28172429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45AA21-4160-FB72-C064-BA51A0E5A88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8C1B415B-8E02-3275-BF04-CE5974D083D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471E23B0-DDCA-B015-4187-EA0A72298E0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66EC30D-2F45-72CE-8109-0CB583CFB5D0}"/>
              </a:ext>
            </a:extLst>
          </p:cNvPr>
          <p:cNvSpPr>
            <a:spLocks noGrp="1"/>
          </p:cNvSpPr>
          <p:nvPr>
            <p:ph type="dt" sz="half" idx="10"/>
          </p:nvPr>
        </p:nvSpPr>
        <p:spPr/>
        <p:txBody>
          <a:bodyPr/>
          <a:lstStyle/>
          <a:p>
            <a:fld id="{AAF17FEF-BDBB-4F2B-A3EE-0AEFA309B4BA}" type="datetimeFigureOut">
              <a:rPr lang="en-GB" smtClean="0"/>
              <a:t>09/02/2025</a:t>
            </a:fld>
            <a:endParaRPr lang="en-GB"/>
          </a:p>
        </p:txBody>
      </p:sp>
      <p:sp>
        <p:nvSpPr>
          <p:cNvPr id="6" name="Footer Placeholder 5">
            <a:extLst>
              <a:ext uri="{FF2B5EF4-FFF2-40B4-BE49-F238E27FC236}">
                <a16:creationId xmlns:a16="http://schemas.microsoft.com/office/drawing/2014/main" id="{DB3B2A40-30B6-1CBF-E3C2-ED47C2B218BA}"/>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EDC2BB3F-43AC-ED92-6343-9FDB8AD81D63}"/>
              </a:ext>
            </a:extLst>
          </p:cNvPr>
          <p:cNvSpPr>
            <a:spLocks noGrp="1"/>
          </p:cNvSpPr>
          <p:nvPr>
            <p:ph type="sldNum" sz="quarter" idx="12"/>
          </p:nvPr>
        </p:nvSpPr>
        <p:spPr/>
        <p:txBody>
          <a:bodyPr/>
          <a:lstStyle/>
          <a:p>
            <a:fld id="{FB4BD804-FAF9-4566-A9EB-366AD33AB49D}" type="slidenum">
              <a:rPr lang="en-GB" smtClean="0"/>
              <a:t>‹#›</a:t>
            </a:fld>
            <a:endParaRPr lang="en-GB"/>
          </a:p>
        </p:txBody>
      </p:sp>
    </p:spTree>
    <p:extLst>
      <p:ext uri="{BB962C8B-B14F-4D97-AF65-F5344CB8AC3E}">
        <p14:creationId xmlns:p14="http://schemas.microsoft.com/office/powerpoint/2010/main" val="29893618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8907CF-3245-8185-53DB-F57E1CCE39B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B6BD9B3A-6EA5-0654-75FF-21767569A0F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BB41D8FA-1B96-C08B-B4D5-C02CEDC4AA5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2A5C3F2-96C4-AC02-9983-878EE0A32921}"/>
              </a:ext>
            </a:extLst>
          </p:cNvPr>
          <p:cNvSpPr>
            <a:spLocks noGrp="1"/>
          </p:cNvSpPr>
          <p:nvPr>
            <p:ph type="dt" sz="half" idx="10"/>
          </p:nvPr>
        </p:nvSpPr>
        <p:spPr/>
        <p:txBody>
          <a:bodyPr/>
          <a:lstStyle/>
          <a:p>
            <a:fld id="{AAF17FEF-BDBB-4F2B-A3EE-0AEFA309B4BA}" type="datetimeFigureOut">
              <a:rPr lang="en-GB" smtClean="0"/>
              <a:t>09/02/2025</a:t>
            </a:fld>
            <a:endParaRPr lang="en-GB"/>
          </a:p>
        </p:txBody>
      </p:sp>
      <p:sp>
        <p:nvSpPr>
          <p:cNvPr id="6" name="Footer Placeholder 5">
            <a:extLst>
              <a:ext uri="{FF2B5EF4-FFF2-40B4-BE49-F238E27FC236}">
                <a16:creationId xmlns:a16="http://schemas.microsoft.com/office/drawing/2014/main" id="{5D19B0C1-2ADA-F413-8EBE-2795530F3045}"/>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EE81A23-1C5E-B81D-5259-257EE79EFE87}"/>
              </a:ext>
            </a:extLst>
          </p:cNvPr>
          <p:cNvSpPr>
            <a:spLocks noGrp="1"/>
          </p:cNvSpPr>
          <p:nvPr>
            <p:ph type="sldNum" sz="quarter" idx="12"/>
          </p:nvPr>
        </p:nvSpPr>
        <p:spPr/>
        <p:txBody>
          <a:bodyPr/>
          <a:lstStyle/>
          <a:p>
            <a:fld id="{FB4BD804-FAF9-4566-A9EB-366AD33AB49D}" type="slidenum">
              <a:rPr lang="en-GB" smtClean="0"/>
              <a:t>‹#›</a:t>
            </a:fld>
            <a:endParaRPr lang="en-GB"/>
          </a:p>
        </p:txBody>
      </p:sp>
    </p:spTree>
    <p:extLst>
      <p:ext uri="{BB962C8B-B14F-4D97-AF65-F5344CB8AC3E}">
        <p14:creationId xmlns:p14="http://schemas.microsoft.com/office/powerpoint/2010/main" val="7023409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65F3C83-155E-2E85-0594-606B457114D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A28B2679-4836-CE78-0FA1-E1B6965A37F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3F2F021D-959D-76E6-D1BE-A8C16E7CE16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AF17FEF-BDBB-4F2B-A3EE-0AEFA309B4BA}" type="datetimeFigureOut">
              <a:rPr lang="en-GB" smtClean="0"/>
              <a:t>09/02/2025</a:t>
            </a:fld>
            <a:endParaRPr lang="en-GB"/>
          </a:p>
        </p:txBody>
      </p:sp>
      <p:sp>
        <p:nvSpPr>
          <p:cNvPr id="5" name="Footer Placeholder 4">
            <a:extLst>
              <a:ext uri="{FF2B5EF4-FFF2-40B4-BE49-F238E27FC236}">
                <a16:creationId xmlns:a16="http://schemas.microsoft.com/office/drawing/2014/main" id="{39A07430-E3AF-73EA-3218-9A9779BD3C4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C601B2A9-5909-724F-F92A-B4595744C1F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B4BD804-FAF9-4566-A9EB-366AD33AB49D}" type="slidenum">
              <a:rPr lang="en-GB" smtClean="0"/>
              <a:t>‹#›</a:t>
            </a:fld>
            <a:endParaRPr lang="en-GB"/>
          </a:p>
        </p:txBody>
      </p:sp>
    </p:spTree>
    <p:extLst>
      <p:ext uri="{BB962C8B-B14F-4D97-AF65-F5344CB8AC3E}">
        <p14:creationId xmlns:p14="http://schemas.microsoft.com/office/powerpoint/2010/main" val="398906261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emf"/></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image" Target="../media/image19.emf"/><Relationship Id="rId4" Type="http://schemas.openxmlformats.org/officeDocument/2006/relationships/oleObject" Target="../embeddings/oleObject7.bin"/></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image" Target="../media/image5.emf"/><Relationship Id="rId1" Type="http://schemas.openxmlformats.org/officeDocument/2006/relationships/slideLayout" Target="../slideLayouts/slideLayout2.xml"/><Relationship Id="rId4" Type="http://schemas.openxmlformats.org/officeDocument/2006/relationships/image" Target="../media/image6.emf"/></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2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2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2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2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 Id="rId5" Type="http://schemas.openxmlformats.org/officeDocument/2006/relationships/image" Target="../media/image61.png"/><Relationship Id="rId4" Type="http://schemas.openxmlformats.org/officeDocument/2006/relationships/image" Target="../media/image60.png"/></Relationships>
</file>

<file path=ppt/slides/_rels/slide3.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image" Target="../media/image5.emf"/><Relationship Id="rId1" Type="http://schemas.openxmlformats.org/officeDocument/2006/relationships/slideLayout" Target="../slideLayouts/slideLayout2.xml"/><Relationship Id="rId4" Type="http://schemas.openxmlformats.org/officeDocument/2006/relationships/image" Target="../media/image6.emf"/></Relationships>
</file>

<file path=ppt/slides/_rels/slide3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 Id="rId5" Type="http://schemas.openxmlformats.org/officeDocument/2006/relationships/image" Target="../media/image67.png"/><Relationship Id="rId4" Type="http://schemas.openxmlformats.org/officeDocument/2006/relationships/image" Target="../media/image66.png"/></Relationships>
</file>

<file path=ppt/slides/_rels/slide3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3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36.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s>
</file>

<file path=ppt/slides/_rels/slide38.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2.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9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97.png"/><Relationship Id="rId7" Type="http://schemas.openxmlformats.org/officeDocument/2006/relationships/image" Target="../media/image101.png"/><Relationship Id="rId2" Type="http://schemas.openxmlformats.org/officeDocument/2006/relationships/image" Target="../media/image96.png"/><Relationship Id="rId1" Type="http://schemas.openxmlformats.org/officeDocument/2006/relationships/slideLayout" Target="../slideLayouts/slideLayout2.xml"/><Relationship Id="rId6" Type="http://schemas.openxmlformats.org/officeDocument/2006/relationships/image" Target="../media/image100.png"/><Relationship Id="rId5" Type="http://schemas.openxmlformats.org/officeDocument/2006/relationships/image" Target="../media/image99.png"/><Relationship Id="rId4" Type="http://schemas.openxmlformats.org/officeDocument/2006/relationships/image" Target="../media/image98.png"/></Relationships>
</file>

<file path=ppt/slides/_rels/slide42.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2.xml"/><Relationship Id="rId5" Type="http://schemas.openxmlformats.org/officeDocument/2006/relationships/image" Target="../media/image107.png"/><Relationship Id="rId4" Type="http://schemas.openxmlformats.org/officeDocument/2006/relationships/image" Target="../media/image106.png"/></Relationships>
</file>

<file path=ppt/slides/_rels/slide44.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2.xml"/><Relationship Id="rId6" Type="http://schemas.openxmlformats.org/officeDocument/2006/relationships/image" Target="../media/image114.png"/><Relationship Id="rId5" Type="http://schemas.openxmlformats.org/officeDocument/2006/relationships/image" Target="../media/image113.png"/><Relationship Id="rId4" Type="http://schemas.openxmlformats.org/officeDocument/2006/relationships/image" Target="../media/image112.png"/></Relationships>
</file>

<file path=ppt/slides/_rels/slide46.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18.png"/><Relationship Id="rId7" Type="http://schemas.openxmlformats.org/officeDocument/2006/relationships/image" Target="../media/image122.png"/><Relationship Id="rId2" Type="http://schemas.openxmlformats.org/officeDocument/2006/relationships/image" Target="../media/image117.png"/><Relationship Id="rId1" Type="http://schemas.openxmlformats.org/officeDocument/2006/relationships/slideLayout" Target="../slideLayouts/slideLayout2.xml"/><Relationship Id="rId6" Type="http://schemas.openxmlformats.org/officeDocument/2006/relationships/image" Target="../media/image121.png"/><Relationship Id="rId5" Type="http://schemas.openxmlformats.org/officeDocument/2006/relationships/image" Target="../media/image120.png"/><Relationship Id="rId4" Type="http://schemas.openxmlformats.org/officeDocument/2006/relationships/image" Target="../media/image119.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image" Target="../media/image123.png"/><Relationship Id="rId1" Type="http://schemas.openxmlformats.org/officeDocument/2006/relationships/slideLayout" Target="../slideLayouts/slideLayout2.xml"/><Relationship Id="rId4" Type="http://schemas.openxmlformats.org/officeDocument/2006/relationships/image" Target="../media/image124.e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9.emf"/><Relationship Id="rId3" Type="http://schemas.openxmlformats.org/officeDocument/2006/relationships/oleObject" Target="../embeddings/oleObject3.bin"/><Relationship Id="rId7" Type="http://schemas.openxmlformats.org/officeDocument/2006/relationships/oleObject" Target="../embeddings/oleObject5.bin"/><Relationship Id="rId2" Type="http://schemas.openxmlformats.org/officeDocument/2006/relationships/image" Target="../media/image5.emf"/><Relationship Id="rId1" Type="http://schemas.openxmlformats.org/officeDocument/2006/relationships/slideLayout" Target="../slideLayouts/slideLayout2.xml"/><Relationship Id="rId6" Type="http://schemas.openxmlformats.org/officeDocument/2006/relationships/image" Target="../media/image8.emf"/><Relationship Id="rId5" Type="http://schemas.openxmlformats.org/officeDocument/2006/relationships/oleObject" Target="../embeddings/oleObject4.bin"/><Relationship Id="rId10" Type="http://schemas.openxmlformats.org/officeDocument/2006/relationships/image" Target="../media/image10.emf"/><Relationship Id="rId4" Type="http://schemas.openxmlformats.org/officeDocument/2006/relationships/image" Target="../media/image7.emf"/><Relationship Id="rId9" Type="http://schemas.openxmlformats.org/officeDocument/2006/relationships/oleObject" Target="../embeddings/oleObject6.bin"/></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BD5495-D16D-F352-3601-4F69AEC4541D}"/>
              </a:ext>
            </a:extLst>
          </p:cNvPr>
          <p:cNvSpPr>
            <a:spLocks noGrp="1"/>
          </p:cNvSpPr>
          <p:nvPr>
            <p:ph type="ctrTitle"/>
          </p:nvPr>
        </p:nvSpPr>
        <p:spPr>
          <a:xfrm>
            <a:off x="1524000" y="716075"/>
            <a:ext cx="9144000" cy="1768249"/>
          </a:xfrm>
        </p:spPr>
        <p:txBody>
          <a:bodyPr/>
          <a:lstStyle/>
          <a:p>
            <a:r>
              <a:rPr lang="en-GB">
                <a:latin typeface="Arial" panose="020B0604020202020204" pitchFamily="34" charset="0"/>
                <a:cs typeface="Arial" panose="020B0604020202020204" pitchFamily="34" charset="0"/>
              </a:rPr>
              <a:t>TS searching with mixed method Hessians</a:t>
            </a:r>
          </a:p>
        </p:txBody>
      </p:sp>
      <p:sp>
        <p:nvSpPr>
          <p:cNvPr id="3" name="Subtitle 2">
            <a:extLst>
              <a:ext uri="{FF2B5EF4-FFF2-40B4-BE49-F238E27FC236}">
                <a16:creationId xmlns:a16="http://schemas.microsoft.com/office/drawing/2014/main" id="{5BD168AC-216C-46CF-172E-3E784AFFED2E}"/>
              </a:ext>
            </a:extLst>
          </p:cNvPr>
          <p:cNvSpPr>
            <a:spLocks noGrp="1"/>
          </p:cNvSpPr>
          <p:nvPr>
            <p:ph type="subTitle" idx="1"/>
          </p:nvPr>
        </p:nvSpPr>
        <p:spPr>
          <a:xfrm>
            <a:off x="1582723" y="6034430"/>
            <a:ext cx="9144000" cy="457200"/>
          </a:xfrm>
        </p:spPr>
        <p:txBody>
          <a:bodyPr/>
          <a:lstStyle/>
          <a:p>
            <a:r>
              <a:rPr lang="en-GB" dirty="0">
                <a:latin typeface="Arial" panose="020B0604020202020204" pitchFamily="34" charset="0"/>
                <a:cs typeface="Arial" panose="020B0604020202020204" pitchFamily="34" charset="0"/>
              </a:rPr>
              <a:t>January 2024</a:t>
            </a:r>
          </a:p>
        </p:txBody>
      </p:sp>
      <p:pic>
        <p:nvPicPr>
          <p:cNvPr id="5" name="Picture 4">
            <a:extLst>
              <a:ext uri="{FF2B5EF4-FFF2-40B4-BE49-F238E27FC236}">
                <a16:creationId xmlns:a16="http://schemas.microsoft.com/office/drawing/2014/main" id="{0BEEBE18-67F0-E415-1E5E-0D1B659FBAA9}"/>
              </a:ext>
            </a:extLst>
          </p:cNvPr>
          <p:cNvPicPr>
            <a:picLocks noChangeAspect="1"/>
          </p:cNvPicPr>
          <p:nvPr/>
        </p:nvPicPr>
        <p:blipFill>
          <a:blip r:embed="rId2"/>
          <a:stretch>
            <a:fillRect/>
          </a:stretch>
        </p:blipFill>
        <p:spPr>
          <a:xfrm>
            <a:off x="6096000" y="3068933"/>
            <a:ext cx="2620736" cy="2609488"/>
          </a:xfrm>
          <a:prstGeom prst="rect">
            <a:avLst/>
          </a:prstGeom>
        </p:spPr>
      </p:pic>
      <p:pic>
        <p:nvPicPr>
          <p:cNvPr id="7" name="Picture 6">
            <a:extLst>
              <a:ext uri="{FF2B5EF4-FFF2-40B4-BE49-F238E27FC236}">
                <a16:creationId xmlns:a16="http://schemas.microsoft.com/office/drawing/2014/main" id="{D7E7FB71-3B7D-9912-29BB-8B488E103FE5}"/>
              </a:ext>
            </a:extLst>
          </p:cNvPr>
          <p:cNvPicPr>
            <a:picLocks noChangeAspect="1"/>
          </p:cNvPicPr>
          <p:nvPr/>
        </p:nvPicPr>
        <p:blipFill>
          <a:blip r:embed="rId3"/>
          <a:stretch>
            <a:fillRect/>
          </a:stretch>
        </p:blipFill>
        <p:spPr>
          <a:xfrm>
            <a:off x="3343309" y="3076229"/>
            <a:ext cx="2629474" cy="2524295"/>
          </a:xfrm>
          <a:prstGeom prst="rect">
            <a:avLst/>
          </a:prstGeom>
        </p:spPr>
      </p:pic>
      <p:pic>
        <p:nvPicPr>
          <p:cNvPr id="4" name="Picture 3">
            <a:extLst>
              <a:ext uri="{FF2B5EF4-FFF2-40B4-BE49-F238E27FC236}">
                <a16:creationId xmlns:a16="http://schemas.microsoft.com/office/drawing/2014/main" id="{3DC17E62-79BA-EC59-BCE7-4FAB0655A520}"/>
              </a:ext>
            </a:extLst>
          </p:cNvPr>
          <p:cNvPicPr>
            <a:picLocks noChangeAspect="1"/>
          </p:cNvPicPr>
          <p:nvPr/>
        </p:nvPicPr>
        <p:blipFill>
          <a:blip r:embed="rId4"/>
          <a:stretch>
            <a:fillRect/>
          </a:stretch>
        </p:blipFill>
        <p:spPr>
          <a:xfrm>
            <a:off x="170685" y="3185045"/>
            <a:ext cx="3049407" cy="2377264"/>
          </a:xfrm>
          <a:prstGeom prst="rect">
            <a:avLst/>
          </a:prstGeom>
        </p:spPr>
      </p:pic>
      <p:pic>
        <p:nvPicPr>
          <p:cNvPr id="6" name="Picture 5">
            <a:extLst>
              <a:ext uri="{FF2B5EF4-FFF2-40B4-BE49-F238E27FC236}">
                <a16:creationId xmlns:a16="http://schemas.microsoft.com/office/drawing/2014/main" id="{A87D5694-8754-498A-E924-2F6AE1788E37}"/>
              </a:ext>
            </a:extLst>
          </p:cNvPr>
          <p:cNvPicPr>
            <a:picLocks noChangeAspect="1"/>
          </p:cNvPicPr>
          <p:nvPr/>
        </p:nvPicPr>
        <p:blipFill>
          <a:blip r:embed="rId5"/>
          <a:stretch>
            <a:fillRect/>
          </a:stretch>
        </p:blipFill>
        <p:spPr>
          <a:xfrm>
            <a:off x="9304020" y="3233224"/>
            <a:ext cx="2402080" cy="2619915"/>
          </a:xfrm>
          <a:prstGeom prst="rect">
            <a:avLst/>
          </a:prstGeom>
        </p:spPr>
      </p:pic>
    </p:spTree>
    <p:extLst>
      <p:ext uri="{BB962C8B-B14F-4D97-AF65-F5344CB8AC3E}">
        <p14:creationId xmlns:p14="http://schemas.microsoft.com/office/powerpoint/2010/main" val="4026306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BCED4C-176B-7492-C037-8F335CE13B3B}"/>
              </a:ext>
            </a:extLst>
          </p:cNvPr>
          <p:cNvSpPr>
            <a:spLocks noGrp="1"/>
          </p:cNvSpPr>
          <p:nvPr>
            <p:ph type="title"/>
          </p:nvPr>
        </p:nvSpPr>
        <p:spPr>
          <a:xfrm>
            <a:off x="272143" y="236387"/>
            <a:ext cx="10515600" cy="1325563"/>
          </a:xfrm>
        </p:spPr>
        <p:txBody>
          <a:bodyPr/>
          <a:lstStyle/>
          <a:p>
            <a:r>
              <a:rPr lang="en-GB">
                <a:latin typeface="Arial" panose="020B0604020202020204" pitchFamily="34" charset="0"/>
                <a:cs typeface="Arial" panose="020B0604020202020204" pitchFamily="34" charset="0"/>
              </a:rPr>
              <a:t>BPA_1</a:t>
            </a:r>
          </a:p>
        </p:txBody>
      </p:sp>
      <p:pic>
        <p:nvPicPr>
          <p:cNvPr id="7" name="Picture 6">
            <a:extLst>
              <a:ext uri="{FF2B5EF4-FFF2-40B4-BE49-F238E27FC236}">
                <a16:creationId xmlns:a16="http://schemas.microsoft.com/office/drawing/2014/main" id="{FB89F71A-801A-8DC4-3AED-989A86AA75D6}"/>
              </a:ext>
            </a:extLst>
          </p:cNvPr>
          <p:cNvPicPr>
            <a:picLocks noChangeAspect="1"/>
          </p:cNvPicPr>
          <p:nvPr/>
        </p:nvPicPr>
        <p:blipFill>
          <a:blip r:embed="rId2"/>
          <a:stretch>
            <a:fillRect/>
          </a:stretch>
        </p:blipFill>
        <p:spPr>
          <a:xfrm>
            <a:off x="295275" y="1698851"/>
            <a:ext cx="5800725" cy="4657725"/>
          </a:xfrm>
          <a:prstGeom prst="rect">
            <a:avLst/>
          </a:prstGeom>
        </p:spPr>
      </p:pic>
      <p:pic>
        <p:nvPicPr>
          <p:cNvPr id="11" name="Picture 10">
            <a:extLst>
              <a:ext uri="{FF2B5EF4-FFF2-40B4-BE49-F238E27FC236}">
                <a16:creationId xmlns:a16="http://schemas.microsoft.com/office/drawing/2014/main" id="{BF5024E5-F2AF-93F3-E533-CF8552D4D4F6}"/>
              </a:ext>
            </a:extLst>
          </p:cNvPr>
          <p:cNvPicPr>
            <a:picLocks noChangeAspect="1"/>
          </p:cNvPicPr>
          <p:nvPr/>
        </p:nvPicPr>
        <p:blipFill>
          <a:blip r:embed="rId3"/>
          <a:stretch>
            <a:fillRect/>
          </a:stretch>
        </p:blipFill>
        <p:spPr>
          <a:xfrm>
            <a:off x="6492647" y="1698851"/>
            <a:ext cx="5476875" cy="4657725"/>
          </a:xfrm>
          <a:prstGeom prst="rect">
            <a:avLst/>
          </a:prstGeom>
        </p:spPr>
      </p:pic>
      <p:sp>
        <p:nvSpPr>
          <p:cNvPr id="3" name="TextBox 2">
            <a:extLst>
              <a:ext uri="{FF2B5EF4-FFF2-40B4-BE49-F238E27FC236}">
                <a16:creationId xmlns:a16="http://schemas.microsoft.com/office/drawing/2014/main" id="{4FFD38EC-EDF7-CEBB-C66D-42223A8E3ABE}"/>
              </a:ext>
            </a:extLst>
          </p:cNvPr>
          <p:cNvSpPr txBox="1"/>
          <p:nvPr/>
        </p:nvSpPr>
        <p:spPr>
          <a:xfrm>
            <a:off x="2308784" y="2475614"/>
            <a:ext cx="467832" cy="369332"/>
          </a:xfrm>
          <a:prstGeom prst="rect">
            <a:avLst/>
          </a:prstGeom>
          <a:noFill/>
        </p:spPr>
        <p:txBody>
          <a:bodyPr wrap="square" rtlCol="0">
            <a:spAutoFit/>
          </a:bodyPr>
          <a:lstStyle/>
          <a:p>
            <a:r>
              <a:rPr lang="en-GB">
                <a:solidFill>
                  <a:srgbClr val="FF0000"/>
                </a:solidFill>
              </a:rPr>
              <a:t>*</a:t>
            </a:r>
          </a:p>
        </p:txBody>
      </p:sp>
      <p:sp>
        <p:nvSpPr>
          <p:cNvPr id="4" name="TextBox 3">
            <a:extLst>
              <a:ext uri="{FF2B5EF4-FFF2-40B4-BE49-F238E27FC236}">
                <a16:creationId xmlns:a16="http://schemas.microsoft.com/office/drawing/2014/main" id="{B1A9B6B5-4A40-A638-1C40-E2BB812F6E28}"/>
              </a:ext>
            </a:extLst>
          </p:cNvPr>
          <p:cNvSpPr txBox="1"/>
          <p:nvPr/>
        </p:nvSpPr>
        <p:spPr>
          <a:xfrm>
            <a:off x="3103441" y="1909556"/>
            <a:ext cx="467832" cy="369332"/>
          </a:xfrm>
          <a:prstGeom prst="rect">
            <a:avLst/>
          </a:prstGeom>
          <a:noFill/>
        </p:spPr>
        <p:txBody>
          <a:bodyPr wrap="square" rtlCol="0">
            <a:spAutoFit/>
          </a:bodyPr>
          <a:lstStyle/>
          <a:p>
            <a:r>
              <a:rPr lang="en-GB">
                <a:solidFill>
                  <a:srgbClr val="FF0000"/>
                </a:solidFill>
              </a:rPr>
              <a:t>*</a:t>
            </a:r>
          </a:p>
        </p:txBody>
      </p:sp>
      <p:sp>
        <p:nvSpPr>
          <p:cNvPr id="5" name="TextBox 4">
            <a:extLst>
              <a:ext uri="{FF2B5EF4-FFF2-40B4-BE49-F238E27FC236}">
                <a16:creationId xmlns:a16="http://schemas.microsoft.com/office/drawing/2014/main" id="{5F2458DE-3612-0F65-2418-6BB308BB189B}"/>
              </a:ext>
            </a:extLst>
          </p:cNvPr>
          <p:cNvSpPr txBox="1"/>
          <p:nvPr/>
        </p:nvSpPr>
        <p:spPr>
          <a:xfrm>
            <a:off x="3876327" y="2475614"/>
            <a:ext cx="467832" cy="369332"/>
          </a:xfrm>
          <a:prstGeom prst="rect">
            <a:avLst/>
          </a:prstGeom>
          <a:noFill/>
        </p:spPr>
        <p:txBody>
          <a:bodyPr wrap="square" rtlCol="0">
            <a:spAutoFit/>
          </a:bodyPr>
          <a:lstStyle/>
          <a:p>
            <a:r>
              <a:rPr lang="en-GB">
                <a:solidFill>
                  <a:srgbClr val="FF0000"/>
                </a:solidFill>
              </a:rPr>
              <a:t>*</a:t>
            </a:r>
          </a:p>
        </p:txBody>
      </p:sp>
      <p:sp>
        <p:nvSpPr>
          <p:cNvPr id="6" name="TextBox 5">
            <a:extLst>
              <a:ext uri="{FF2B5EF4-FFF2-40B4-BE49-F238E27FC236}">
                <a16:creationId xmlns:a16="http://schemas.microsoft.com/office/drawing/2014/main" id="{D20E66AF-0063-9084-2604-B01F2FAED699}"/>
              </a:ext>
            </a:extLst>
          </p:cNvPr>
          <p:cNvSpPr txBox="1"/>
          <p:nvPr/>
        </p:nvSpPr>
        <p:spPr>
          <a:xfrm>
            <a:off x="4665110" y="2497386"/>
            <a:ext cx="467832" cy="369332"/>
          </a:xfrm>
          <a:prstGeom prst="rect">
            <a:avLst/>
          </a:prstGeom>
          <a:noFill/>
        </p:spPr>
        <p:txBody>
          <a:bodyPr wrap="square" rtlCol="0">
            <a:spAutoFit/>
          </a:bodyPr>
          <a:lstStyle/>
          <a:p>
            <a:r>
              <a:rPr lang="en-GB">
                <a:solidFill>
                  <a:srgbClr val="FF0000"/>
                </a:solidFill>
              </a:rPr>
              <a:t>*</a:t>
            </a:r>
          </a:p>
        </p:txBody>
      </p:sp>
      <p:sp>
        <p:nvSpPr>
          <p:cNvPr id="8" name="TextBox 7">
            <a:extLst>
              <a:ext uri="{FF2B5EF4-FFF2-40B4-BE49-F238E27FC236}">
                <a16:creationId xmlns:a16="http://schemas.microsoft.com/office/drawing/2014/main" id="{C1974ACE-184A-2B57-B739-EDB4CCD4F424}"/>
              </a:ext>
            </a:extLst>
          </p:cNvPr>
          <p:cNvSpPr txBox="1"/>
          <p:nvPr/>
        </p:nvSpPr>
        <p:spPr>
          <a:xfrm>
            <a:off x="5448886" y="2508270"/>
            <a:ext cx="467832" cy="369332"/>
          </a:xfrm>
          <a:prstGeom prst="rect">
            <a:avLst/>
          </a:prstGeom>
          <a:noFill/>
        </p:spPr>
        <p:txBody>
          <a:bodyPr wrap="square" rtlCol="0">
            <a:spAutoFit/>
          </a:bodyPr>
          <a:lstStyle/>
          <a:p>
            <a:r>
              <a:rPr lang="en-GB">
                <a:solidFill>
                  <a:srgbClr val="FF0000"/>
                </a:solidFill>
              </a:rPr>
              <a:t>*</a:t>
            </a:r>
          </a:p>
        </p:txBody>
      </p:sp>
      <p:sp>
        <p:nvSpPr>
          <p:cNvPr id="9" name="TextBox 8">
            <a:extLst>
              <a:ext uri="{FF2B5EF4-FFF2-40B4-BE49-F238E27FC236}">
                <a16:creationId xmlns:a16="http://schemas.microsoft.com/office/drawing/2014/main" id="{071FD130-E919-8AD6-3BB1-BEDB99CBDA23}"/>
              </a:ext>
            </a:extLst>
          </p:cNvPr>
          <p:cNvSpPr txBox="1"/>
          <p:nvPr/>
        </p:nvSpPr>
        <p:spPr>
          <a:xfrm>
            <a:off x="8997168" y="2024890"/>
            <a:ext cx="467832" cy="369332"/>
          </a:xfrm>
          <a:prstGeom prst="rect">
            <a:avLst/>
          </a:prstGeom>
          <a:noFill/>
        </p:spPr>
        <p:txBody>
          <a:bodyPr wrap="square" rtlCol="0">
            <a:spAutoFit/>
          </a:bodyPr>
          <a:lstStyle/>
          <a:p>
            <a:r>
              <a:rPr lang="en-GB">
                <a:solidFill>
                  <a:srgbClr val="FF0000"/>
                </a:solidFill>
              </a:rPr>
              <a:t>*</a:t>
            </a:r>
          </a:p>
        </p:txBody>
      </p:sp>
      <p:sp>
        <p:nvSpPr>
          <p:cNvPr id="12" name="TextBox 11">
            <a:extLst>
              <a:ext uri="{FF2B5EF4-FFF2-40B4-BE49-F238E27FC236}">
                <a16:creationId xmlns:a16="http://schemas.microsoft.com/office/drawing/2014/main" id="{98521B82-2020-4CA8-26B3-22BFA3F5EC38}"/>
              </a:ext>
            </a:extLst>
          </p:cNvPr>
          <p:cNvSpPr txBox="1"/>
          <p:nvPr/>
        </p:nvSpPr>
        <p:spPr>
          <a:xfrm>
            <a:off x="8175815" y="1982911"/>
            <a:ext cx="467832" cy="369332"/>
          </a:xfrm>
          <a:prstGeom prst="rect">
            <a:avLst/>
          </a:prstGeom>
          <a:noFill/>
        </p:spPr>
        <p:txBody>
          <a:bodyPr wrap="square" rtlCol="0">
            <a:spAutoFit/>
          </a:bodyPr>
          <a:lstStyle/>
          <a:p>
            <a:r>
              <a:rPr lang="en-GB">
                <a:solidFill>
                  <a:srgbClr val="FF0000"/>
                </a:solidFill>
              </a:rPr>
              <a:t>*</a:t>
            </a:r>
          </a:p>
        </p:txBody>
      </p:sp>
      <p:sp>
        <p:nvSpPr>
          <p:cNvPr id="13" name="TextBox 12">
            <a:extLst>
              <a:ext uri="{FF2B5EF4-FFF2-40B4-BE49-F238E27FC236}">
                <a16:creationId xmlns:a16="http://schemas.microsoft.com/office/drawing/2014/main" id="{4AC678D2-061F-EF23-74C4-529E6BD845B9}"/>
              </a:ext>
            </a:extLst>
          </p:cNvPr>
          <p:cNvSpPr txBox="1"/>
          <p:nvPr/>
        </p:nvSpPr>
        <p:spPr>
          <a:xfrm>
            <a:off x="9748692" y="2106282"/>
            <a:ext cx="467832" cy="369332"/>
          </a:xfrm>
          <a:prstGeom prst="rect">
            <a:avLst/>
          </a:prstGeom>
          <a:noFill/>
        </p:spPr>
        <p:txBody>
          <a:bodyPr wrap="square" rtlCol="0">
            <a:spAutoFit/>
          </a:bodyPr>
          <a:lstStyle/>
          <a:p>
            <a:r>
              <a:rPr lang="en-GB">
                <a:solidFill>
                  <a:srgbClr val="FF0000"/>
                </a:solidFill>
              </a:rPr>
              <a:t>*</a:t>
            </a:r>
          </a:p>
        </p:txBody>
      </p:sp>
      <p:sp>
        <p:nvSpPr>
          <p:cNvPr id="14" name="TextBox 13">
            <a:extLst>
              <a:ext uri="{FF2B5EF4-FFF2-40B4-BE49-F238E27FC236}">
                <a16:creationId xmlns:a16="http://schemas.microsoft.com/office/drawing/2014/main" id="{BD981E22-9340-BAEB-EBCC-49DB74304F77}"/>
              </a:ext>
            </a:extLst>
          </p:cNvPr>
          <p:cNvSpPr txBox="1"/>
          <p:nvPr/>
        </p:nvSpPr>
        <p:spPr>
          <a:xfrm>
            <a:off x="10543446" y="2394222"/>
            <a:ext cx="467832" cy="369332"/>
          </a:xfrm>
          <a:prstGeom prst="rect">
            <a:avLst/>
          </a:prstGeom>
          <a:noFill/>
        </p:spPr>
        <p:txBody>
          <a:bodyPr wrap="square" rtlCol="0">
            <a:spAutoFit/>
          </a:bodyPr>
          <a:lstStyle/>
          <a:p>
            <a:r>
              <a:rPr lang="en-GB">
                <a:solidFill>
                  <a:srgbClr val="FF0000"/>
                </a:solidFill>
              </a:rPr>
              <a:t>*</a:t>
            </a:r>
          </a:p>
        </p:txBody>
      </p:sp>
      <p:sp>
        <p:nvSpPr>
          <p:cNvPr id="15" name="TextBox 14">
            <a:extLst>
              <a:ext uri="{FF2B5EF4-FFF2-40B4-BE49-F238E27FC236}">
                <a16:creationId xmlns:a16="http://schemas.microsoft.com/office/drawing/2014/main" id="{2540C954-BA4F-51DF-A2A1-F238DBEF1619}"/>
              </a:ext>
            </a:extLst>
          </p:cNvPr>
          <p:cNvSpPr txBox="1"/>
          <p:nvPr/>
        </p:nvSpPr>
        <p:spPr>
          <a:xfrm>
            <a:off x="11343974" y="2167577"/>
            <a:ext cx="467832" cy="369332"/>
          </a:xfrm>
          <a:prstGeom prst="rect">
            <a:avLst/>
          </a:prstGeom>
          <a:noFill/>
        </p:spPr>
        <p:txBody>
          <a:bodyPr wrap="square" rtlCol="0">
            <a:spAutoFit/>
          </a:bodyPr>
          <a:lstStyle/>
          <a:p>
            <a:r>
              <a:rPr lang="en-GB">
                <a:solidFill>
                  <a:srgbClr val="FF0000"/>
                </a:solidFill>
              </a:rPr>
              <a:t>*</a:t>
            </a:r>
          </a:p>
        </p:txBody>
      </p:sp>
      <p:sp>
        <p:nvSpPr>
          <p:cNvPr id="16" name="TextBox 15">
            <a:extLst>
              <a:ext uri="{FF2B5EF4-FFF2-40B4-BE49-F238E27FC236}">
                <a16:creationId xmlns:a16="http://schemas.microsoft.com/office/drawing/2014/main" id="{620E04FD-3D1F-3E60-853D-AA62EF41A3F8}"/>
              </a:ext>
            </a:extLst>
          </p:cNvPr>
          <p:cNvSpPr txBox="1"/>
          <p:nvPr/>
        </p:nvSpPr>
        <p:spPr>
          <a:xfrm>
            <a:off x="320902" y="6413392"/>
            <a:ext cx="4578124" cy="307777"/>
          </a:xfrm>
          <a:prstGeom prst="rect">
            <a:avLst/>
          </a:prstGeom>
          <a:noFill/>
        </p:spPr>
        <p:txBody>
          <a:bodyPr wrap="square" rtlCol="0">
            <a:spAutoFit/>
          </a:bodyPr>
          <a:lstStyle/>
          <a:p>
            <a:r>
              <a:rPr lang="en-GB" sz="1400">
                <a:solidFill>
                  <a:srgbClr val="FF0000"/>
                </a:solidFill>
                <a:latin typeface="Arial" panose="020B0604020202020204" pitchFamily="34" charset="0"/>
                <a:cs typeface="Arial" panose="020B0604020202020204" pitchFamily="34" charset="0"/>
              </a:rPr>
              <a:t>* TS structure did not optimise after 10 job cycles</a:t>
            </a:r>
          </a:p>
        </p:txBody>
      </p:sp>
    </p:spTree>
    <p:extLst>
      <p:ext uri="{BB962C8B-B14F-4D97-AF65-F5344CB8AC3E}">
        <p14:creationId xmlns:p14="http://schemas.microsoft.com/office/powerpoint/2010/main" val="27023616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7801412-E69F-F3BF-7666-E99D5051AD01}"/>
              </a:ext>
            </a:extLst>
          </p:cNvPr>
          <p:cNvPicPr>
            <a:picLocks noChangeAspect="1"/>
          </p:cNvPicPr>
          <p:nvPr/>
        </p:nvPicPr>
        <p:blipFill>
          <a:blip r:embed="rId2"/>
          <a:stretch>
            <a:fillRect/>
          </a:stretch>
        </p:blipFill>
        <p:spPr>
          <a:xfrm>
            <a:off x="5622230" y="1402678"/>
            <a:ext cx="6200169" cy="2591025"/>
          </a:xfrm>
          <a:prstGeom prst="rect">
            <a:avLst/>
          </a:prstGeom>
        </p:spPr>
      </p:pic>
      <p:sp>
        <p:nvSpPr>
          <p:cNvPr id="2" name="Title 1">
            <a:extLst>
              <a:ext uri="{FF2B5EF4-FFF2-40B4-BE49-F238E27FC236}">
                <a16:creationId xmlns:a16="http://schemas.microsoft.com/office/drawing/2014/main" id="{BEBCED4C-176B-7492-C037-8F335CE13B3B}"/>
              </a:ext>
            </a:extLst>
          </p:cNvPr>
          <p:cNvSpPr>
            <a:spLocks noGrp="1"/>
          </p:cNvSpPr>
          <p:nvPr>
            <p:ph type="title"/>
          </p:nvPr>
        </p:nvSpPr>
        <p:spPr>
          <a:xfrm>
            <a:off x="272143" y="236387"/>
            <a:ext cx="10515600" cy="1325563"/>
          </a:xfrm>
        </p:spPr>
        <p:txBody>
          <a:bodyPr/>
          <a:lstStyle/>
          <a:p>
            <a:r>
              <a:rPr lang="en-GB">
                <a:latin typeface="Arial" panose="020B0604020202020204" pitchFamily="34" charset="0"/>
                <a:cs typeface="Arial" panose="020B0604020202020204" pitchFamily="34" charset="0"/>
              </a:rPr>
              <a:t>BPA_1: conformation</a:t>
            </a:r>
          </a:p>
        </p:txBody>
      </p:sp>
      <p:pic>
        <p:nvPicPr>
          <p:cNvPr id="17" name="Picture 16">
            <a:extLst>
              <a:ext uri="{FF2B5EF4-FFF2-40B4-BE49-F238E27FC236}">
                <a16:creationId xmlns:a16="http://schemas.microsoft.com/office/drawing/2014/main" id="{3FBFF385-7E21-B243-F79B-9B8CD4F58398}"/>
              </a:ext>
            </a:extLst>
          </p:cNvPr>
          <p:cNvPicPr>
            <a:picLocks noChangeAspect="1"/>
          </p:cNvPicPr>
          <p:nvPr/>
        </p:nvPicPr>
        <p:blipFill>
          <a:blip r:embed="rId3"/>
          <a:stretch>
            <a:fillRect/>
          </a:stretch>
        </p:blipFill>
        <p:spPr>
          <a:xfrm>
            <a:off x="0" y="1402678"/>
            <a:ext cx="5622230" cy="4535475"/>
          </a:xfrm>
          <a:prstGeom prst="rect">
            <a:avLst/>
          </a:prstGeom>
        </p:spPr>
      </p:pic>
      <p:pic>
        <p:nvPicPr>
          <p:cNvPr id="20" name="Picture 19">
            <a:extLst>
              <a:ext uri="{FF2B5EF4-FFF2-40B4-BE49-F238E27FC236}">
                <a16:creationId xmlns:a16="http://schemas.microsoft.com/office/drawing/2014/main" id="{9962F212-4B7D-1664-0E27-86FD927BDE4D}"/>
              </a:ext>
            </a:extLst>
          </p:cNvPr>
          <p:cNvPicPr>
            <a:picLocks noChangeAspect="1"/>
          </p:cNvPicPr>
          <p:nvPr/>
        </p:nvPicPr>
        <p:blipFill>
          <a:blip r:embed="rId4"/>
          <a:stretch>
            <a:fillRect/>
          </a:stretch>
        </p:blipFill>
        <p:spPr>
          <a:xfrm>
            <a:off x="7108371" y="4678846"/>
            <a:ext cx="2884713" cy="1942767"/>
          </a:xfrm>
          <a:prstGeom prst="rect">
            <a:avLst/>
          </a:prstGeom>
        </p:spPr>
      </p:pic>
      <p:sp>
        <p:nvSpPr>
          <p:cNvPr id="21" name="TextBox 20">
            <a:extLst>
              <a:ext uri="{FF2B5EF4-FFF2-40B4-BE49-F238E27FC236}">
                <a16:creationId xmlns:a16="http://schemas.microsoft.com/office/drawing/2014/main" id="{96453542-3D4F-6C92-365B-E3671F6FF81D}"/>
              </a:ext>
            </a:extLst>
          </p:cNvPr>
          <p:cNvSpPr txBox="1"/>
          <p:nvPr/>
        </p:nvSpPr>
        <p:spPr>
          <a:xfrm>
            <a:off x="1713038" y="5963421"/>
            <a:ext cx="3143693" cy="646331"/>
          </a:xfrm>
          <a:prstGeom prst="rect">
            <a:avLst/>
          </a:prstGeom>
          <a:noFill/>
        </p:spPr>
        <p:txBody>
          <a:bodyPr wrap="square" rtlCol="0">
            <a:spAutoFit/>
          </a:bodyPr>
          <a:lstStyle/>
          <a:p>
            <a:pPr algn="ctr"/>
            <a:r>
              <a:rPr lang="en-GB">
                <a:latin typeface="Arial" panose="020B0604020202020204" pitchFamily="34" charset="0"/>
                <a:cs typeface="Arial" panose="020B0604020202020204" pitchFamily="34" charset="0"/>
              </a:rPr>
              <a:t>DFT </a:t>
            </a:r>
            <a:r>
              <a:rPr lang="en-GB" err="1">
                <a:latin typeface="Arial" panose="020B0604020202020204" pitchFamily="34" charset="0"/>
                <a:cs typeface="Arial" panose="020B0604020202020204" pitchFamily="34" charset="0"/>
              </a:rPr>
              <a:t>calcfc</a:t>
            </a:r>
            <a:endParaRPr lang="en-GB">
              <a:latin typeface="Arial" panose="020B0604020202020204" pitchFamily="34" charset="0"/>
              <a:cs typeface="Arial" panose="020B0604020202020204" pitchFamily="34" charset="0"/>
            </a:endParaRPr>
          </a:p>
          <a:p>
            <a:pPr algn="ctr"/>
            <a:r>
              <a:rPr lang="en-GB">
                <a:latin typeface="Arial" panose="020B0604020202020204" pitchFamily="34" charset="0"/>
                <a:cs typeface="Arial" panose="020B0604020202020204" pitchFamily="34" charset="0"/>
              </a:rPr>
              <a:t>(no other jobs converged)</a:t>
            </a:r>
          </a:p>
        </p:txBody>
      </p:sp>
    </p:spTree>
    <p:extLst>
      <p:ext uri="{BB962C8B-B14F-4D97-AF65-F5344CB8AC3E}">
        <p14:creationId xmlns:p14="http://schemas.microsoft.com/office/powerpoint/2010/main" val="36008453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BCED4C-176B-7492-C037-8F335CE13B3B}"/>
              </a:ext>
            </a:extLst>
          </p:cNvPr>
          <p:cNvSpPr>
            <a:spLocks noGrp="1"/>
          </p:cNvSpPr>
          <p:nvPr>
            <p:ph type="title"/>
          </p:nvPr>
        </p:nvSpPr>
        <p:spPr>
          <a:xfrm>
            <a:off x="272143" y="236387"/>
            <a:ext cx="10515600" cy="1325563"/>
          </a:xfrm>
        </p:spPr>
        <p:txBody>
          <a:bodyPr/>
          <a:lstStyle/>
          <a:p>
            <a:r>
              <a:rPr lang="en-GB">
                <a:latin typeface="Arial" panose="020B0604020202020204" pitchFamily="34" charset="0"/>
                <a:cs typeface="Arial" panose="020B0604020202020204" pitchFamily="34" charset="0"/>
              </a:rPr>
              <a:t>BPA_2</a:t>
            </a:r>
          </a:p>
        </p:txBody>
      </p:sp>
      <p:pic>
        <p:nvPicPr>
          <p:cNvPr id="4" name="Picture 3">
            <a:extLst>
              <a:ext uri="{FF2B5EF4-FFF2-40B4-BE49-F238E27FC236}">
                <a16:creationId xmlns:a16="http://schemas.microsoft.com/office/drawing/2014/main" id="{FD0BA6DD-D89A-9C52-415B-D42B029E45D7}"/>
              </a:ext>
            </a:extLst>
          </p:cNvPr>
          <p:cNvPicPr>
            <a:picLocks noChangeAspect="1"/>
          </p:cNvPicPr>
          <p:nvPr/>
        </p:nvPicPr>
        <p:blipFill>
          <a:blip r:embed="rId2"/>
          <a:stretch>
            <a:fillRect/>
          </a:stretch>
        </p:blipFill>
        <p:spPr>
          <a:xfrm>
            <a:off x="295275" y="1840364"/>
            <a:ext cx="5800725" cy="4657725"/>
          </a:xfrm>
          <a:prstGeom prst="rect">
            <a:avLst/>
          </a:prstGeom>
        </p:spPr>
      </p:pic>
      <p:pic>
        <p:nvPicPr>
          <p:cNvPr id="6" name="Picture 5">
            <a:extLst>
              <a:ext uri="{FF2B5EF4-FFF2-40B4-BE49-F238E27FC236}">
                <a16:creationId xmlns:a16="http://schemas.microsoft.com/office/drawing/2014/main" id="{6D421F1F-1B87-69FA-DF79-687FBB4FC3C7}"/>
              </a:ext>
            </a:extLst>
          </p:cNvPr>
          <p:cNvPicPr>
            <a:picLocks noChangeAspect="1"/>
          </p:cNvPicPr>
          <p:nvPr/>
        </p:nvPicPr>
        <p:blipFill>
          <a:blip r:embed="rId3"/>
          <a:stretch>
            <a:fillRect/>
          </a:stretch>
        </p:blipFill>
        <p:spPr>
          <a:xfrm>
            <a:off x="6387193" y="1840365"/>
            <a:ext cx="5476875" cy="4657725"/>
          </a:xfrm>
          <a:prstGeom prst="rect">
            <a:avLst/>
          </a:prstGeom>
        </p:spPr>
      </p:pic>
      <p:sp>
        <p:nvSpPr>
          <p:cNvPr id="3" name="TextBox 2">
            <a:extLst>
              <a:ext uri="{FF2B5EF4-FFF2-40B4-BE49-F238E27FC236}">
                <a16:creationId xmlns:a16="http://schemas.microsoft.com/office/drawing/2014/main" id="{8176E96F-4284-69C2-4B01-ABBD99588B26}"/>
              </a:ext>
            </a:extLst>
          </p:cNvPr>
          <p:cNvSpPr txBox="1"/>
          <p:nvPr/>
        </p:nvSpPr>
        <p:spPr>
          <a:xfrm>
            <a:off x="1557670" y="2149043"/>
            <a:ext cx="467832" cy="369332"/>
          </a:xfrm>
          <a:prstGeom prst="rect">
            <a:avLst/>
          </a:prstGeom>
          <a:noFill/>
        </p:spPr>
        <p:txBody>
          <a:bodyPr wrap="square" rtlCol="0">
            <a:spAutoFit/>
          </a:bodyPr>
          <a:lstStyle/>
          <a:p>
            <a:r>
              <a:rPr lang="en-GB">
                <a:solidFill>
                  <a:srgbClr val="FF0000"/>
                </a:solidFill>
              </a:rPr>
              <a:t>*</a:t>
            </a:r>
          </a:p>
        </p:txBody>
      </p:sp>
      <p:sp>
        <p:nvSpPr>
          <p:cNvPr id="5" name="TextBox 4">
            <a:extLst>
              <a:ext uri="{FF2B5EF4-FFF2-40B4-BE49-F238E27FC236}">
                <a16:creationId xmlns:a16="http://schemas.microsoft.com/office/drawing/2014/main" id="{F22605BF-AC46-A47A-C8F6-EED9B193FB7D}"/>
              </a:ext>
            </a:extLst>
          </p:cNvPr>
          <p:cNvSpPr txBox="1"/>
          <p:nvPr/>
        </p:nvSpPr>
        <p:spPr>
          <a:xfrm>
            <a:off x="2316695" y="2141613"/>
            <a:ext cx="467832" cy="369332"/>
          </a:xfrm>
          <a:prstGeom prst="rect">
            <a:avLst/>
          </a:prstGeom>
          <a:noFill/>
        </p:spPr>
        <p:txBody>
          <a:bodyPr wrap="square" rtlCol="0">
            <a:spAutoFit/>
          </a:bodyPr>
          <a:lstStyle/>
          <a:p>
            <a:r>
              <a:rPr lang="en-GB">
                <a:solidFill>
                  <a:srgbClr val="FF0000"/>
                </a:solidFill>
              </a:rPr>
              <a:t>*</a:t>
            </a:r>
          </a:p>
        </p:txBody>
      </p:sp>
      <p:sp>
        <p:nvSpPr>
          <p:cNvPr id="7" name="TextBox 6">
            <a:extLst>
              <a:ext uri="{FF2B5EF4-FFF2-40B4-BE49-F238E27FC236}">
                <a16:creationId xmlns:a16="http://schemas.microsoft.com/office/drawing/2014/main" id="{64A9D102-4B3E-E653-FEF3-A2BD720B6242}"/>
              </a:ext>
            </a:extLst>
          </p:cNvPr>
          <p:cNvSpPr txBox="1"/>
          <p:nvPr/>
        </p:nvSpPr>
        <p:spPr>
          <a:xfrm>
            <a:off x="3870379" y="2141613"/>
            <a:ext cx="467832" cy="369332"/>
          </a:xfrm>
          <a:prstGeom prst="rect">
            <a:avLst/>
          </a:prstGeom>
          <a:noFill/>
        </p:spPr>
        <p:txBody>
          <a:bodyPr wrap="square" rtlCol="0">
            <a:spAutoFit/>
          </a:bodyPr>
          <a:lstStyle/>
          <a:p>
            <a:r>
              <a:rPr lang="en-GB">
                <a:solidFill>
                  <a:srgbClr val="FF0000"/>
                </a:solidFill>
              </a:rPr>
              <a:t>*</a:t>
            </a:r>
          </a:p>
        </p:txBody>
      </p:sp>
      <p:sp>
        <p:nvSpPr>
          <p:cNvPr id="8" name="TextBox 7">
            <a:extLst>
              <a:ext uri="{FF2B5EF4-FFF2-40B4-BE49-F238E27FC236}">
                <a16:creationId xmlns:a16="http://schemas.microsoft.com/office/drawing/2014/main" id="{616449AF-A3A0-97AF-DB43-77B59813C1CA}"/>
              </a:ext>
            </a:extLst>
          </p:cNvPr>
          <p:cNvSpPr txBox="1"/>
          <p:nvPr/>
        </p:nvSpPr>
        <p:spPr>
          <a:xfrm>
            <a:off x="4683957" y="2217813"/>
            <a:ext cx="467832" cy="369332"/>
          </a:xfrm>
          <a:prstGeom prst="rect">
            <a:avLst/>
          </a:prstGeom>
          <a:noFill/>
        </p:spPr>
        <p:txBody>
          <a:bodyPr wrap="square" rtlCol="0">
            <a:spAutoFit/>
          </a:bodyPr>
          <a:lstStyle/>
          <a:p>
            <a:r>
              <a:rPr lang="en-GB">
                <a:solidFill>
                  <a:srgbClr val="FF0000"/>
                </a:solidFill>
              </a:rPr>
              <a:t>*</a:t>
            </a:r>
          </a:p>
        </p:txBody>
      </p:sp>
      <p:sp>
        <p:nvSpPr>
          <p:cNvPr id="9" name="TextBox 8">
            <a:extLst>
              <a:ext uri="{FF2B5EF4-FFF2-40B4-BE49-F238E27FC236}">
                <a16:creationId xmlns:a16="http://schemas.microsoft.com/office/drawing/2014/main" id="{A7C11072-4288-D010-7C64-982CFDED5FC3}"/>
              </a:ext>
            </a:extLst>
          </p:cNvPr>
          <p:cNvSpPr txBox="1"/>
          <p:nvPr/>
        </p:nvSpPr>
        <p:spPr>
          <a:xfrm>
            <a:off x="5448803" y="2463686"/>
            <a:ext cx="467832" cy="369332"/>
          </a:xfrm>
          <a:prstGeom prst="rect">
            <a:avLst/>
          </a:prstGeom>
          <a:noFill/>
        </p:spPr>
        <p:txBody>
          <a:bodyPr wrap="square" rtlCol="0">
            <a:spAutoFit/>
          </a:bodyPr>
          <a:lstStyle/>
          <a:p>
            <a:r>
              <a:rPr lang="en-GB">
                <a:solidFill>
                  <a:srgbClr val="FF0000"/>
                </a:solidFill>
              </a:rPr>
              <a:t>*</a:t>
            </a:r>
          </a:p>
        </p:txBody>
      </p:sp>
      <p:sp>
        <p:nvSpPr>
          <p:cNvPr id="10" name="TextBox 9">
            <a:extLst>
              <a:ext uri="{FF2B5EF4-FFF2-40B4-BE49-F238E27FC236}">
                <a16:creationId xmlns:a16="http://schemas.microsoft.com/office/drawing/2014/main" id="{D8B968F4-7612-20CF-221D-E404FB05FCDD}"/>
              </a:ext>
            </a:extLst>
          </p:cNvPr>
          <p:cNvSpPr txBox="1"/>
          <p:nvPr/>
        </p:nvSpPr>
        <p:spPr>
          <a:xfrm>
            <a:off x="7332031" y="3617572"/>
            <a:ext cx="467832" cy="369332"/>
          </a:xfrm>
          <a:prstGeom prst="rect">
            <a:avLst/>
          </a:prstGeom>
          <a:noFill/>
        </p:spPr>
        <p:txBody>
          <a:bodyPr wrap="square" rtlCol="0">
            <a:spAutoFit/>
          </a:bodyPr>
          <a:lstStyle/>
          <a:p>
            <a:r>
              <a:rPr lang="en-GB">
                <a:solidFill>
                  <a:srgbClr val="FF0000"/>
                </a:solidFill>
              </a:rPr>
              <a:t>*</a:t>
            </a:r>
          </a:p>
        </p:txBody>
      </p:sp>
      <p:sp>
        <p:nvSpPr>
          <p:cNvPr id="11" name="TextBox 10">
            <a:extLst>
              <a:ext uri="{FF2B5EF4-FFF2-40B4-BE49-F238E27FC236}">
                <a16:creationId xmlns:a16="http://schemas.microsoft.com/office/drawing/2014/main" id="{57132836-4101-FEA1-8D80-4A88A021A3AB}"/>
              </a:ext>
            </a:extLst>
          </p:cNvPr>
          <p:cNvSpPr txBox="1"/>
          <p:nvPr/>
        </p:nvSpPr>
        <p:spPr>
          <a:xfrm>
            <a:off x="8106534" y="2022261"/>
            <a:ext cx="467832" cy="369332"/>
          </a:xfrm>
          <a:prstGeom prst="rect">
            <a:avLst/>
          </a:prstGeom>
          <a:noFill/>
        </p:spPr>
        <p:txBody>
          <a:bodyPr wrap="square" rtlCol="0">
            <a:spAutoFit/>
          </a:bodyPr>
          <a:lstStyle/>
          <a:p>
            <a:r>
              <a:rPr lang="en-GB">
                <a:solidFill>
                  <a:srgbClr val="FF0000"/>
                </a:solidFill>
              </a:rPr>
              <a:t>*</a:t>
            </a:r>
          </a:p>
        </p:txBody>
      </p:sp>
      <p:sp>
        <p:nvSpPr>
          <p:cNvPr id="13" name="TextBox 12">
            <a:extLst>
              <a:ext uri="{FF2B5EF4-FFF2-40B4-BE49-F238E27FC236}">
                <a16:creationId xmlns:a16="http://schemas.microsoft.com/office/drawing/2014/main" id="{BBA7E066-BA90-0620-D60F-504C3938C46E}"/>
              </a:ext>
            </a:extLst>
          </p:cNvPr>
          <p:cNvSpPr txBox="1"/>
          <p:nvPr/>
        </p:nvSpPr>
        <p:spPr>
          <a:xfrm>
            <a:off x="9641389" y="2149043"/>
            <a:ext cx="467832" cy="369332"/>
          </a:xfrm>
          <a:prstGeom prst="rect">
            <a:avLst/>
          </a:prstGeom>
          <a:noFill/>
        </p:spPr>
        <p:txBody>
          <a:bodyPr wrap="square" rtlCol="0">
            <a:spAutoFit/>
          </a:bodyPr>
          <a:lstStyle/>
          <a:p>
            <a:r>
              <a:rPr lang="en-GB">
                <a:solidFill>
                  <a:srgbClr val="FF0000"/>
                </a:solidFill>
              </a:rPr>
              <a:t>*</a:t>
            </a:r>
          </a:p>
        </p:txBody>
      </p:sp>
      <p:sp>
        <p:nvSpPr>
          <p:cNvPr id="14" name="TextBox 13">
            <a:extLst>
              <a:ext uri="{FF2B5EF4-FFF2-40B4-BE49-F238E27FC236}">
                <a16:creationId xmlns:a16="http://schemas.microsoft.com/office/drawing/2014/main" id="{21DB6E92-FB37-9DBD-2EB6-E1552E3C6BF6}"/>
              </a:ext>
            </a:extLst>
          </p:cNvPr>
          <p:cNvSpPr txBox="1"/>
          <p:nvPr/>
        </p:nvSpPr>
        <p:spPr>
          <a:xfrm>
            <a:off x="10439599" y="4493318"/>
            <a:ext cx="467832" cy="369332"/>
          </a:xfrm>
          <a:prstGeom prst="rect">
            <a:avLst/>
          </a:prstGeom>
          <a:noFill/>
        </p:spPr>
        <p:txBody>
          <a:bodyPr wrap="square" rtlCol="0">
            <a:spAutoFit/>
          </a:bodyPr>
          <a:lstStyle/>
          <a:p>
            <a:r>
              <a:rPr lang="en-GB">
                <a:solidFill>
                  <a:srgbClr val="FF0000"/>
                </a:solidFill>
              </a:rPr>
              <a:t>*</a:t>
            </a:r>
          </a:p>
        </p:txBody>
      </p:sp>
      <p:sp>
        <p:nvSpPr>
          <p:cNvPr id="15" name="TextBox 14">
            <a:extLst>
              <a:ext uri="{FF2B5EF4-FFF2-40B4-BE49-F238E27FC236}">
                <a16:creationId xmlns:a16="http://schemas.microsoft.com/office/drawing/2014/main" id="{FAE08109-876A-F43D-6CEC-03D3DEFB947F}"/>
              </a:ext>
            </a:extLst>
          </p:cNvPr>
          <p:cNvSpPr txBox="1"/>
          <p:nvPr/>
        </p:nvSpPr>
        <p:spPr>
          <a:xfrm>
            <a:off x="11249473" y="2587145"/>
            <a:ext cx="467832" cy="369332"/>
          </a:xfrm>
          <a:prstGeom prst="rect">
            <a:avLst/>
          </a:prstGeom>
          <a:noFill/>
        </p:spPr>
        <p:txBody>
          <a:bodyPr wrap="square" rtlCol="0">
            <a:spAutoFit/>
          </a:bodyPr>
          <a:lstStyle/>
          <a:p>
            <a:r>
              <a:rPr lang="en-GB">
                <a:solidFill>
                  <a:srgbClr val="FF0000"/>
                </a:solidFill>
              </a:rPr>
              <a:t>*</a:t>
            </a:r>
          </a:p>
        </p:txBody>
      </p:sp>
    </p:spTree>
    <p:extLst>
      <p:ext uri="{BB962C8B-B14F-4D97-AF65-F5344CB8AC3E}">
        <p14:creationId xmlns:p14="http://schemas.microsoft.com/office/powerpoint/2010/main" val="16429655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FFB8529-6C32-2075-DD77-A1441F391304}"/>
              </a:ext>
            </a:extLst>
          </p:cNvPr>
          <p:cNvPicPr>
            <a:picLocks noChangeAspect="1"/>
          </p:cNvPicPr>
          <p:nvPr/>
        </p:nvPicPr>
        <p:blipFill>
          <a:blip r:embed="rId2"/>
          <a:stretch>
            <a:fillRect/>
          </a:stretch>
        </p:blipFill>
        <p:spPr>
          <a:xfrm>
            <a:off x="5667007" y="1295400"/>
            <a:ext cx="6133108" cy="2908044"/>
          </a:xfrm>
          <a:prstGeom prst="rect">
            <a:avLst/>
          </a:prstGeom>
        </p:spPr>
      </p:pic>
      <p:sp>
        <p:nvSpPr>
          <p:cNvPr id="2" name="Title 1">
            <a:extLst>
              <a:ext uri="{FF2B5EF4-FFF2-40B4-BE49-F238E27FC236}">
                <a16:creationId xmlns:a16="http://schemas.microsoft.com/office/drawing/2014/main" id="{BEBCED4C-176B-7492-C037-8F335CE13B3B}"/>
              </a:ext>
            </a:extLst>
          </p:cNvPr>
          <p:cNvSpPr>
            <a:spLocks noGrp="1"/>
          </p:cNvSpPr>
          <p:nvPr>
            <p:ph type="title"/>
          </p:nvPr>
        </p:nvSpPr>
        <p:spPr>
          <a:xfrm>
            <a:off x="272143" y="236387"/>
            <a:ext cx="10515600" cy="1325563"/>
          </a:xfrm>
        </p:spPr>
        <p:txBody>
          <a:bodyPr/>
          <a:lstStyle/>
          <a:p>
            <a:r>
              <a:rPr lang="en-GB">
                <a:latin typeface="Arial" panose="020B0604020202020204" pitchFamily="34" charset="0"/>
                <a:cs typeface="Arial" panose="020B0604020202020204" pitchFamily="34" charset="0"/>
              </a:rPr>
              <a:t>BPA_2: conformation</a:t>
            </a:r>
          </a:p>
        </p:txBody>
      </p:sp>
      <p:pic>
        <p:nvPicPr>
          <p:cNvPr id="4" name="Picture 3">
            <a:extLst>
              <a:ext uri="{FF2B5EF4-FFF2-40B4-BE49-F238E27FC236}">
                <a16:creationId xmlns:a16="http://schemas.microsoft.com/office/drawing/2014/main" id="{D6070BDC-331B-E2A2-63F7-5AE709587B5D}"/>
              </a:ext>
            </a:extLst>
          </p:cNvPr>
          <p:cNvPicPr>
            <a:picLocks noChangeAspect="1"/>
          </p:cNvPicPr>
          <p:nvPr/>
        </p:nvPicPr>
        <p:blipFill>
          <a:blip r:embed="rId3"/>
          <a:stretch>
            <a:fillRect/>
          </a:stretch>
        </p:blipFill>
        <p:spPr>
          <a:xfrm>
            <a:off x="0" y="1295400"/>
            <a:ext cx="5781675" cy="4507292"/>
          </a:xfrm>
          <a:prstGeom prst="rect">
            <a:avLst/>
          </a:prstGeom>
        </p:spPr>
      </p:pic>
      <p:graphicFrame>
        <p:nvGraphicFramePr>
          <p:cNvPr id="5" name="Object 4">
            <a:extLst>
              <a:ext uri="{FF2B5EF4-FFF2-40B4-BE49-F238E27FC236}">
                <a16:creationId xmlns:a16="http://schemas.microsoft.com/office/drawing/2014/main" id="{625DF1D0-EDD4-AE75-C3EF-DED59E687BD8}"/>
              </a:ext>
            </a:extLst>
          </p:cNvPr>
          <p:cNvGraphicFramePr>
            <a:graphicFrameLocks noChangeAspect="1"/>
          </p:cNvGraphicFramePr>
          <p:nvPr>
            <p:extLst>
              <p:ext uri="{D42A27DB-BD31-4B8C-83A1-F6EECF244321}">
                <p14:modId xmlns:p14="http://schemas.microsoft.com/office/powerpoint/2010/main" val="1693271048"/>
              </p:ext>
            </p:extLst>
          </p:nvPr>
        </p:nvGraphicFramePr>
        <p:xfrm>
          <a:off x="7580994" y="4812012"/>
          <a:ext cx="3010807" cy="1798715"/>
        </p:xfrm>
        <a:graphic>
          <a:graphicData uri="http://schemas.openxmlformats.org/presentationml/2006/ole">
            <mc:AlternateContent xmlns:mc="http://schemas.openxmlformats.org/markup-compatibility/2006">
              <mc:Choice xmlns:v="urn:schemas-microsoft-com:vml" Requires="v">
                <p:oleObj name="CS ChemDraw Drawing" r:id="rId4" imgW="1229603" imgH="735676" progId="ChemDraw.Document.6.0">
                  <p:embed/>
                </p:oleObj>
              </mc:Choice>
              <mc:Fallback>
                <p:oleObj name="CS ChemDraw Drawing" r:id="rId4" imgW="1229603" imgH="735676" progId="ChemDraw.Document.6.0">
                  <p:embed/>
                  <p:pic>
                    <p:nvPicPr>
                      <p:cNvPr id="5" name="Object 4">
                        <a:extLst>
                          <a:ext uri="{FF2B5EF4-FFF2-40B4-BE49-F238E27FC236}">
                            <a16:creationId xmlns:a16="http://schemas.microsoft.com/office/drawing/2014/main" id="{625DF1D0-EDD4-AE75-C3EF-DED59E687BD8}"/>
                          </a:ext>
                        </a:extLst>
                      </p:cNvPr>
                      <p:cNvPicPr/>
                      <p:nvPr/>
                    </p:nvPicPr>
                    <p:blipFill>
                      <a:blip r:embed="rId5"/>
                      <a:stretch>
                        <a:fillRect/>
                      </a:stretch>
                    </p:blipFill>
                    <p:spPr>
                      <a:xfrm>
                        <a:off x="7580994" y="4812012"/>
                        <a:ext cx="3010807" cy="1798715"/>
                      </a:xfrm>
                      <a:prstGeom prst="rect">
                        <a:avLst/>
                      </a:prstGeom>
                    </p:spPr>
                  </p:pic>
                </p:oleObj>
              </mc:Fallback>
            </mc:AlternateContent>
          </a:graphicData>
        </a:graphic>
      </p:graphicFrame>
      <p:sp>
        <p:nvSpPr>
          <p:cNvPr id="6" name="TextBox 5">
            <a:extLst>
              <a:ext uri="{FF2B5EF4-FFF2-40B4-BE49-F238E27FC236}">
                <a16:creationId xmlns:a16="http://schemas.microsoft.com/office/drawing/2014/main" id="{29E85652-7F33-11B5-A067-FAF0EDD33DDE}"/>
              </a:ext>
            </a:extLst>
          </p:cNvPr>
          <p:cNvSpPr txBox="1"/>
          <p:nvPr/>
        </p:nvSpPr>
        <p:spPr>
          <a:xfrm>
            <a:off x="973685" y="5964396"/>
            <a:ext cx="3268245" cy="646331"/>
          </a:xfrm>
          <a:prstGeom prst="rect">
            <a:avLst/>
          </a:prstGeom>
          <a:noFill/>
        </p:spPr>
        <p:txBody>
          <a:bodyPr wrap="square" rtlCol="0">
            <a:spAutoFit/>
          </a:bodyPr>
          <a:lstStyle/>
          <a:p>
            <a:pPr algn="ctr"/>
            <a:r>
              <a:rPr lang="en-GB">
                <a:latin typeface="Arial" panose="020B0604020202020204" pitchFamily="34" charset="0"/>
                <a:cs typeface="Arial" panose="020B0604020202020204" pitchFamily="34" charset="0"/>
              </a:rPr>
              <a:t>HF </a:t>
            </a:r>
            <a:r>
              <a:rPr lang="en-GB" err="1">
                <a:latin typeface="Arial" panose="020B0604020202020204" pitchFamily="34" charset="0"/>
                <a:cs typeface="Arial" panose="020B0604020202020204" pitchFamily="34" charset="0"/>
              </a:rPr>
              <a:t>calcfc</a:t>
            </a:r>
            <a:r>
              <a:rPr lang="en-GB">
                <a:latin typeface="Arial" panose="020B0604020202020204" pitchFamily="34" charset="0"/>
                <a:cs typeface="Arial" panose="020B0604020202020204" pitchFamily="34" charset="0"/>
              </a:rPr>
              <a:t> </a:t>
            </a:r>
          </a:p>
          <a:p>
            <a:pPr algn="ctr"/>
            <a:r>
              <a:rPr lang="en-GB">
                <a:latin typeface="Arial" panose="020B0604020202020204" pitchFamily="34" charset="0"/>
                <a:cs typeface="Arial" panose="020B0604020202020204" pitchFamily="34" charset="0"/>
              </a:rPr>
              <a:t>(no other jobs converged)</a:t>
            </a:r>
          </a:p>
        </p:txBody>
      </p:sp>
    </p:spTree>
    <p:extLst>
      <p:ext uri="{BB962C8B-B14F-4D97-AF65-F5344CB8AC3E}">
        <p14:creationId xmlns:p14="http://schemas.microsoft.com/office/powerpoint/2010/main" val="6439083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BCED4C-176B-7492-C037-8F335CE13B3B}"/>
              </a:ext>
            </a:extLst>
          </p:cNvPr>
          <p:cNvSpPr>
            <a:spLocks noGrp="1"/>
          </p:cNvSpPr>
          <p:nvPr>
            <p:ph type="title"/>
          </p:nvPr>
        </p:nvSpPr>
        <p:spPr>
          <a:xfrm>
            <a:off x="272143" y="236387"/>
            <a:ext cx="10515600" cy="1325563"/>
          </a:xfrm>
        </p:spPr>
        <p:txBody>
          <a:bodyPr/>
          <a:lstStyle/>
          <a:p>
            <a:r>
              <a:rPr lang="en-GB">
                <a:latin typeface="Arial" panose="020B0604020202020204" pitchFamily="34" charset="0"/>
                <a:cs typeface="Arial" panose="020B0604020202020204" pitchFamily="34" charset="0"/>
              </a:rPr>
              <a:t>AM_249</a:t>
            </a:r>
          </a:p>
        </p:txBody>
      </p:sp>
      <p:pic>
        <p:nvPicPr>
          <p:cNvPr id="4" name="Picture 3">
            <a:extLst>
              <a:ext uri="{FF2B5EF4-FFF2-40B4-BE49-F238E27FC236}">
                <a16:creationId xmlns:a16="http://schemas.microsoft.com/office/drawing/2014/main" id="{FD27414A-67C3-743C-2FB8-2BA8F5C9B61D}"/>
              </a:ext>
            </a:extLst>
          </p:cNvPr>
          <p:cNvPicPr>
            <a:picLocks noChangeAspect="1"/>
          </p:cNvPicPr>
          <p:nvPr/>
        </p:nvPicPr>
        <p:blipFill>
          <a:blip r:embed="rId2"/>
          <a:stretch>
            <a:fillRect/>
          </a:stretch>
        </p:blipFill>
        <p:spPr>
          <a:xfrm>
            <a:off x="179615" y="1807708"/>
            <a:ext cx="5553075" cy="4657725"/>
          </a:xfrm>
          <a:prstGeom prst="rect">
            <a:avLst/>
          </a:prstGeom>
        </p:spPr>
      </p:pic>
      <p:pic>
        <p:nvPicPr>
          <p:cNvPr id="6" name="Picture 5">
            <a:extLst>
              <a:ext uri="{FF2B5EF4-FFF2-40B4-BE49-F238E27FC236}">
                <a16:creationId xmlns:a16="http://schemas.microsoft.com/office/drawing/2014/main" id="{551E1970-33C8-20AC-9525-E02AF0B8CD3B}"/>
              </a:ext>
            </a:extLst>
          </p:cNvPr>
          <p:cNvPicPr>
            <a:picLocks noChangeAspect="1"/>
          </p:cNvPicPr>
          <p:nvPr/>
        </p:nvPicPr>
        <p:blipFill>
          <a:blip r:embed="rId3"/>
          <a:stretch>
            <a:fillRect/>
          </a:stretch>
        </p:blipFill>
        <p:spPr>
          <a:xfrm>
            <a:off x="6096000" y="1807708"/>
            <a:ext cx="5391150" cy="4657725"/>
          </a:xfrm>
          <a:prstGeom prst="rect">
            <a:avLst/>
          </a:prstGeom>
        </p:spPr>
      </p:pic>
    </p:spTree>
    <p:extLst>
      <p:ext uri="{BB962C8B-B14F-4D97-AF65-F5344CB8AC3E}">
        <p14:creationId xmlns:p14="http://schemas.microsoft.com/office/powerpoint/2010/main" val="16134693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BCED4C-176B-7492-C037-8F335CE13B3B}"/>
              </a:ext>
            </a:extLst>
          </p:cNvPr>
          <p:cNvSpPr>
            <a:spLocks noGrp="1"/>
          </p:cNvSpPr>
          <p:nvPr>
            <p:ph type="title"/>
          </p:nvPr>
        </p:nvSpPr>
        <p:spPr>
          <a:xfrm>
            <a:off x="272143" y="236387"/>
            <a:ext cx="10515600" cy="1325563"/>
          </a:xfrm>
        </p:spPr>
        <p:txBody>
          <a:bodyPr/>
          <a:lstStyle/>
          <a:p>
            <a:r>
              <a:rPr lang="en-GB">
                <a:latin typeface="Arial" panose="020B0604020202020204" pitchFamily="34" charset="0"/>
                <a:cs typeface="Arial" panose="020B0604020202020204" pitchFamily="34" charset="0"/>
              </a:rPr>
              <a:t>AM_249: conformations</a:t>
            </a:r>
          </a:p>
        </p:txBody>
      </p:sp>
      <p:pic>
        <p:nvPicPr>
          <p:cNvPr id="5" name="Picture 4">
            <a:extLst>
              <a:ext uri="{FF2B5EF4-FFF2-40B4-BE49-F238E27FC236}">
                <a16:creationId xmlns:a16="http://schemas.microsoft.com/office/drawing/2014/main" id="{A07F5111-1DD2-450F-9AAA-251F31DA82CC}"/>
              </a:ext>
            </a:extLst>
          </p:cNvPr>
          <p:cNvPicPr>
            <a:picLocks noChangeAspect="1"/>
          </p:cNvPicPr>
          <p:nvPr/>
        </p:nvPicPr>
        <p:blipFill>
          <a:blip r:embed="rId2"/>
          <a:stretch>
            <a:fillRect/>
          </a:stretch>
        </p:blipFill>
        <p:spPr>
          <a:xfrm>
            <a:off x="475416" y="2495860"/>
            <a:ext cx="3414086" cy="2175103"/>
          </a:xfrm>
          <a:prstGeom prst="rect">
            <a:avLst/>
          </a:prstGeom>
        </p:spPr>
      </p:pic>
      <p:pic>
        <p:nvPicPr>
          <p:cNvPr id="8" name="Picture 7">
            <a:extLst>
              <a:ext uri="{FF2B5EF4-FFF2-40B4-BE49-F238E27FC236}">
                <a16:creationId xmlns:a16="http://schemas.microsoft.com/office/drawing/2014/main" id="{C7566B8D-5F63-D684-DBD4-5C6E167809DE}"/>
              </a:ext>
            </a:extLst>
          </p:cNvPr>
          <p:cNvPicPr>
            <a:picLocks noChangeAspect="1"/>
          </p:cNvPicPr>
          <p:nvPr/>
        </p:nvPicPr>
        <p:blipFill>
          <a:blip r:embed="rId3"/>
          <a:stretch>
            <a:fillRect/>
          </a:stretch>
        </p:blipFill>
        <p:spPr>
          <a:xfrm>
            <a:off x="4064506" y="2407544"/>
            <a:ext cx="3587523" cy="2351737"/>
          </a:xfrm>
          <a:prstGeom prst="rect">
            <a:avLst/>
          </a:prstGeom>
        </p:spPr>
      </p:pic>
      <p:pic>
        <p:nvPicPr>
          <p:cNvPr id="10" name="Picture 9">
            <a:extLst>
              <a:ext uri="{FF2B5EF4-FFF2-40B4-BE49-F238E27FC236}">
                <a16:creationId xmlns:a16="http://schemas.microsoft.com/office/drawing/2014/main" id="{81BD88E8-7370-A4B6-E9D6-EABFDC6AFA4B}"/>
              </a:ext>
            </a:extLst>
          </p:cNvPr>
          <p:cNvPicPr>
            <a:picLocks noChangeAspect="1"/>
          </p:cNvPicPr>
          <p:nvPr/>
        </p:nvPicPr>
        <p:blipFill>
          <a:blip r:embed="rId4"/>
          <a:stretch>
            <a:fillRect/>
          </a:stretch>
        </p:blipFill>
        <p:spPr>
          <a:xfrm>
            <a:off x="7743215" y="2407544"/>
            <a:ext cx="3798365" cy="2351737"/>
          </a:xfrm>
          <a:prstGeom prst="rect">
            <a:avLst/>
          </a:prstGeom>
        </p:spPr>
      </p:pic>
      <p:sp>
        <p:nvSpPr>
          <p:cNvPr id="11" name="TextBox 10">
            <a:extLst>
              <a:ext uri="{FF2B5EF4-FFF2-40B4-BE49-F238E27FC236}">
                <a16:creationId xmlns:a16="http://schemas.microsoft.com/office/drawing/2014/main" id="{4EFFF98B-8406-9DED-75A7-AAF1B2D00BD1}"/>
              </a:ext>
            </a:extLst>
          </p:cNvPr>
          <p:cNvSpPr txBox="1"/>
          <p:nvPr/>
        </p:nvSpPr>
        <p:spPr>
          <a:xfrm>
            <a:off x="991613" y="5156791"/>
            <a:ext cx="2381693" cy="369332"/>
          </a:xfrm>
          <a:prstGeom prst="rect">
            <a:avLst/>
          </a:prstGeom>
          <a:noFill/>
        </p:spPr>
        <p:txBody>
          <a:bodyPr wrap="square" rtlCol="0">
            <a:spAutoFit/>
          </a:bodyPr>
          <a:lstStyle/>
          <a:p>
            <a:r>
              <a:rPr lang="en-GB">
                <a:latin typeface="Arial" panose="020B0604020202020204" pitchFamily="34" charset="0"/>
                <a:cs typeface="Arial" panose="020B0604020202020204" pitchFamily="34" charset="0"/>
              </a:rPr>
              <a:t>DFT Hessian</a:t>
            </a:r>
          </a:p>
        </p:txBody>
      </p:sp>
      <p:sp>
        <p:nvSpPr>
          <p:cNvPr id="12" name="TextBox 11">
            <a:extLst>
              <a:ext uri="{FF2B5EF4-FFF2-40B4-BE49-F238E27FC236}">
                <a16:creationId xmlns:a16="http://schemas.microsoft.com/office/drawing/2014/main" id="{7CB46A97-1903-BA05-D494-CC957B76E5A8}"/>
              </a:ext>
            </a:extLst>
          </p:cNvPr>
          <p:cNvSpPr txBox="1"/>
          <p:nvPr/>
        </p:nvSpPr>
        <p:spPr>
          <a:xfrm>
            <a:off x="5079324" y="5175525"/>
            <a:ext cx="2381693" cy="369332"/>
          </a:xfrm>
          <a:prstGeom prst="rect">
            <a:avLst/>
          </a:prstGeom>
          <a:noFill/>
        </p:spPr>
        <p:txBody>
          <a:bodyPr wrap="square" rtlCol="0">
            <a:spAutoFit/>
          </a:bodyPr>
          <a:lstStyle/>
          <a:p>
            <a:r>
              <a:rPr lang="en-GB">
                <a:latin typeface="Arial" panose="020B0604020202020204" pitchFamily="34" charset="0"/>
                <a:cs typeface="Arial" panose="020B0604020202020204" pitchFamily="34" charset="0"/>
              </a:rPr>
              <a:t>HF Hessian</a:t>
            </a:r>
          </a:p>
        </p:txBody>
      </p:sp>
      <p:sp>
        <p:nvSpPr>
          <p:cNvPr id="13" name="TextBox 12">
            <a:extLst>
              <a:ext uri="{FF2B5EF4-FFF2-40B4-BE49-F238E27FC236}">
                <a16:creationId xmlns:a16="http://schemas.microsoft.com/office/drawing/2014/main" id="{E3127E95-E4BC-B9C1-7515-FAE14D6F5D89}"/>
              </a:ext>
            </a:extLst>
          </p:cNvPr>
          <p:cNvSpPr txBox="1"/>
          <p:nvPr/>
        </p:nvSpPr>
        <p:spPr>
          <a:xfrm>
            <a:off x="8987295" y="5175525"/>
            <a:ext cx="2381693" cy="369332"/>
          </a:xfrm>
          <a:prstGeom prst="rect">
            <a:avLst/>
          </a:prstGeom>
          <a:noFill/>
        </p:spPr>
        <p:txBody>
          <a:bodyPr wrap="square" rtlCol="0">
            <a:spAutoFit/>
          </a:bodyPr>
          <a:lstStyle/>
          <a:p>
            <a:r>
              <a:rPr lang="en-GB">
                <a:latin typeface="Arial" panose="020B0604020202020204" pitchFamily="34" charset="0"/>
                <a:cs typeface="Arial" panose="020B0604020202020204" pitchFamily="34" charset="0"/>
              </a:rPr>
              <a:t>SQM Hessian</a:t>
            </a:r>
          </a:p>
        </p:txBody>
      </p:sp>
    </p:spTree>
    <p:extLst>
      <p:ext uri="{BB962C8B-B14F-4D97-AF65-F5344CB8AC3E}">
        <p14:creationId xmlns:p14="http://schemas.microsoft.com/office/powerpoint/2010/main" val="9164064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BCED4C-176B-7492-C037-8F335CE13B3B}"/>
              </a:ext>
            </a:extLst>
          </p:cNvPr>
          <p:cNvSpPr>
            <a:spLocks noGrp="1"/>
          </p:cNvSpPr>
          <p:nvPr>
            <p:ph type="title"/>
          </p:nvPr>
        </p:nvSpPr>
        <p:spPr>
          <a:xfrm>
            <a:off x="272143" y="236387"/>
            <a:ext cx="10515600" cy="1325563"/>
          </a:xfrm>
        </p:spPr>
        <p:txBody>
          <a:bodyPr/>
          <a:lstStyle/>
          <a:p>
            <a:r>
              <a:rPr lang="en-GB">
                <a:latin typeface="Arial" panose="020B0604020202020204" pitchFamily="34" charset="0"/>
                <a:cs typeface="Arial" panose="020B0604020202020204" pitchFamily="34" charset="0"/>
              </a:rPr>
              <a:t>AM_325</a:t>
            </a:r>
          </a:p>
        </p:txBody>
      </p:sp>
      <p:pic>
        <p:nvPicPr>
          <p:cNvPr id="5" name="Picture 4">
            <a:extLst>
              <a:ext uri="{FF2B5EF4-FFF2-40B4-BE49-F238E27FC236}">
                <a16:creationId xmlns:a16="http://schemas.microsoft.com/office/drawing/2014/main" id="{A8FFEA4F-34B4-FB64-8EDA-B287C6E23AE6}"/>
              </a:ext>
            </a:extLst>
          </p:cNvPr>
          <p:cNvPicPr>
            <a:picLocks noChangeAspect="1"/>
          </p:cNvPicPr>
          <p:nvPr/>
        </p:nvPicPr>
        <p:blipFill>
          <a:blip r:embed="rId2"/>
          <a:stretch>
            <a:fillRect/>
          </a:stretch>
        </p:blipFill>
        <p:spPr>
          <a:xfrm>
            <a:off x="81643" y="1610104"/>
            <a:ext cx="5715000" cy="4657725"/>
          </a:xfrm>
          <a:prstGeom prst="rect">
            <a:avLst/>
          </a:prstGeom>
        </p:spPr>
      </p:pic>
      <p:pic>
        <p:nvPicPr>
          <p:cNvPr id="8" name="Picture 7">
            <a:extLst>
              <a:ext uri="{FF2B5EF4-FFF2-40B4-BE49-F238E27FC236}">
                <a16:creationId xmlns:a16="http://schemas.microsoft.com/office/drawing/2014/main" id="{D681EBC9-1F4F-61A4-1137-EB16A48A617F}"/>
              </a:ext>
            </a:extLst>
          </p:cNvPr>
          <p:cNvPicPr>
            <a:picLocks noChangeAspect="1"/>
          </p:cNvPicPr>
          <p:nvPr/>
        </p:nvPicPr>
        <p:blipFill>
          <a:blip r:embed="rId3"/>
          <a:stretch>
            <a:fillRect/>
          </a:stretch>
        </p:blipFill>
        <p:spPr>
          <a:xfrm>
            <a:off x="6096000" y="1631875"/>
            <a:ext cx="5476875" cy="4657725"/>
          </a:xfrm>
          <a:prstGeom prst="rect">
            <a:avLst/>
          </a:prstGeom>
        </p:spPr>
      </p:pic>
    </p:spTree>
    <p:extLst>
      <p:ext uri="{BB962C8B-B14F-4D97-AF65-F5344CB8AC3E}">
        <p14:creationId xmlns:p14="http://schemas.microsoft.com/office/powerpoint/2010/main" val="11642290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BCED4C-176B-7492-C037-8F335CE13B3B}"/>
              </a:ext>
            </a:extLst>
          </p:cNvPr>
          <p:cNvSpPr>
            <a:spLocks noGrp="1"/>
          </p:cNvSpPr>
          <p:nvPr>
            <p:ph type="title"/>
          </p:nvPr>
        </p:nvSpPr>
        <p:spPr>
          <a:xfrm>
            <a:off x="272143" y="236387"/>
            <a:ext cx="10515600" cy="1325563"/>
          </a:xfrm>
        </p:spPr>
        <p:txBody>
          <a:bodyPr/>
          <a:lstStyle/>
          <a:p>
            <a:r>
              <a:rPr lang="en-GB">
                <a:latin typeface="Arial" panose="020B0604020202020204" pitchFamily="34" charset="0"/>
                <a:cs typeface="Arial" panose="020B0604020202020204" pitchFamily="34" charset="0"/>
              </a:rPr>
              <a:t>AM_325: conformations</a:t>
            </a:r>
          </a:p>
        </p:txBody>
      </p:sp>
      <p:pic>
        <p:nvPicPr>
          <p:cNvPr id="4" name="Picture 3">
            <a:extLst>
              <a:ext uri="{FF2B5EF4-FFF2-40B4-BE49-F238E27FC236}">
                <a16:creationId xmlns:a16="http://schemas.microsoft.com/office/drawing/2014/main" id="{7057D264-C641-8F5F-A11B-6644AF624815}"/>
              </a:ext>
            </a:extLst>
          </p:cNvPr>
          <p:cNvPicPr>
            <a:picLocks noChangeAspect="1"/>
          </p:cNvPicPr>
          <p:nvPr/>
        </p:nvPicPr>
        <p:blipFill>
          <a:blip r:embed="rId2"/>
          <a:stretch>
            <a:fillRect/>
          </a:stretch>
        </p:blipFill>
        <p:spPr>
          <a:xfrm>
            <a:off x="0" y="2133599"/>
            <a:ext cx="2844023" cy="2782419"/>
          </a:xfrm>
          <a:prstGeom prst="rect">
            <a:avLst/>
          </a:prstGeom>
        </p:spPr>
      </p:pic>
      <p:pic>
        <p:nvPicPr>
          <p:cNvPr id="6" name="Picture 5">
            <a:extLst>
              <a:ext uri="{FF2B5EF4-FFF2-40B4-BE49-F238E27FC236}">
                <a16:creationId xmlns:a16="http://schemas.microsoft.com/office/drawing/2014/main" id="{E104788C-4AA6-3D39-1F86-0553BF616D0B}"/>
              </a:ext>
            </a:extLst>
          </p:cNvPr>
          <p:cNvPicPr>
            <a:picLocks noChangeAspect="1"/>
          </p:cNvPicPr>
          <p:nvPr/>
        </p:nvPicPr>
        <p:blipFill>
          <a:blip r:embed="rId3"/>
          <a:stretch>
            <a:fillRect/>
          </a:stretch>
        </p:blipFill>
        <p:spPr>
          <a:xfrm>
            <a:off x="2951857" y="2207348"/>
            <a:ext cx="3036308" cy="2782418"/>
          </a:xfrm>
          <a:prstGeom prst="rect">
            <a:avLst/>
          </a:prstGeom>
        </p:spPr>
      </p:pic>
      <p:pic>
        <p:nvPicPr>
          <p:cNvPr id="8" name="Picture 7">
            <a:extLst>
              <a:ext uri="{FF2B5EF4-FFF2-40B4-BE49-F238E27FC236}">
                <a16:creationId xmlns:a16="http://schemas.microsoft.com/office/drawing/2014/main" id="{6C9FFAFB-C316-5515-2EA6-BC8E583F3616}"/>
              </a:ext>
            </a:extLst>
          </p:cNvPr>
          <p:cNvPicPr>
            <a:picLocks noChangeAspect="1"/>
          </p:cNvPicPr>
          <p:nvPr/>
        </p:nvPicPr>
        <p:blipFill>
          <a:blip r:embed="rId4"/>
          <a:stretch>
            <a:fillRect/>
          </a:stretch>
        </p:blipFill>
        <p:spPr>
          <a:xfrm>
            <a:off x="9240143" y="2111827"/>
            <a:ext cx="2916184" cy="2884715"/>
          </a:xfrm>
          <a:prstGeom prst="rect">
            <a:avLst/>
          </a:prstGeom>
        </p:spPr>
      </p:pic>
      <p:sp>
        <p:nvSpPr>
          <p:cNvPr id="9" name="TextBox 8">
            <a:extLst>
              <a:ext uri="{FF2B5EF4-FFF2-40B4-BE49-F238E27FC236}">
                <a16:creationId xmlns:a16="http://schemas.microsoft.com/office/drawing/2014/main" id="{4771C237-DAB1-800B-D1F1-FD8D14FCED13}"/>
              </a:ext>
            </a:extLst>
          </p:cNvPr>
          <p:cNvSpPr txBox="1"/>
          <p:nvPr/>
        </p:nvSpPr>
        <p:spPr>
          <a:xfrm>
            <a:off x="528451" y="5303001"/>
            <a:ext cx="2381693" cy="369332"/>
          </a:xfrm>
          <a:prstGeom prst="rect">
            <a:avLst/>
          </a:prstGeom>
          <a:noFill/>
        </p:spPr>
        <p:txBody>
          <a:bodyPr wrap="square" rtlCol="0">
            <a:spAutoFit/>
          </a:bodyPr>
          <a:lstStyle/>
          <a:p>
            <a:r>
              <a:rPr lang="en-GB">
                <a:latin typeface="Arial" panose="020B0604020202020204" pitchFamily="34" charset="0"/>
                <a:cs typeface="Arial" panose="020B0604020202020204" pitchFamily="34" charset="0"/>
              </a:rPr>
              <a:t>DFT Hessian</a:t>
            </a:r>
          </a:p>
        </p:txBody>
      </p:sp>
      <p:sp>
        <p:nvSpPr>
          <p:cNvPr id="10" name="TextBox 9">
            <a:extLst>
              <a:ext uri="{FF2B5EF4-FFF2-40B4-BE49-F238E27FC236}">
                <a16:creationId xmlns:a16="http://schemas.microsoft.com/office/drawing/2014/main" id="{819B36D8-55A6-2F4B-50E3-474E295BB497}"/>
              </a:ext>
            </a:extLst>
          </p:cNvPr>
          <p:cNvSpPr txBox="1"/>
          <p:nvPr/>
        </p:nvSpPr>
        <p:spPr>
          <a:xfrm>
            <a:off x="3935679" y="5303001"/>
            <a:ext cx="2381693" cy="369332"/>
          </a:xfrm>
          <a:prstGeom prst="rect">
            <a:avLst/>
          </a:prstGeom>
          <a:noFill/>
        </p:spPr>
        <p:txBody>
          <a:bodyPr wrap="square" rtlCol="0">
            <a:spAutoFit/>
          </a:bodyPr>
          <a:lstStyle/>
          <a:p>
            <a:r>
              <a:rPr lang="en-GB">
                <a:latin typeface="Arial" panose="020B0604020202020204" pitchFamily="34" charset="0"/>
                <a:cs typeface="Arial" panose="020B0604020202020204" pitchFamily="34" charset="0"/>
              </a:rPr>
              <a:t>HF Hessian</a:t>
            </a:r>
          </a:p>
        </p:txBody>
      </p:sp>
      <p:sp>
        <p:nvSpPr>
          <p:cNvPr id="11" name="TextBox 10">
            <a:extLst>
              <a:ext uri="{FF2B5EF4-FFF2-40B4-BE49-F238E27FC236}">
                <a16:creationId xmlns:a16="http://schemas.microsoft.com/office/drawing/2014/main" id="{3CF893DD-5EDB-772A-6812-480A1ABA0BE0}"/>
              </a:ext>
            </a:extLst>
          </p:cNvPr>
          <p:cNvSpPr txBox="1"/>
          <p:nvPr/>
        </p:nvSpPr>
        <p:spPr>
          <a:xfrm>
            <a:off x="9781221" y="5303001"/>
            <a:ext cx="1726669" cy="369332"/>
          </a:xfrm>
          <a:prstGeom prst="rect">
            <a:avLst/>
          </a:prstGeom>
          <a:noFill/>
        </p:spPr>
        <p:txBody>
          <a:bodyPr wrap="square" rtlCol="0">
            <a:spAutoFit/>
          </a:bodyPr>
          <a:lstStyle/>
          <a:p>
            <a:r>
              <a:rPr lang="en-GB">
                <a:latin typeface="Arial" panose="020B0604020202020204" pitchFamily="34" charset="0"/>
                <a:cs typeface="Arial" panose="020B0604020202020204" pitchFamily="34" charset="0"/>
              </a:rPr>
              <a:t>SQM_readfc</a:t>
            </a:r>
          </a:p>
        </p:txBody>
      </p:sp>
      <p:pic>
        <p:nvPicPr>
          <p:cNvPr id="13" name="Picture 12">
            <a:extLst>
              <a:ext uri="{FF2B5EF4-FFF2-40B4-BE49-F238E27FC236}">
                <a16:creationId xmlns:a16="http://schemas.microsoft.com/office/drawing/2014/main" id="{88814B40-F8B2-2C15-2FEC-A4B1B4A40C68}"/>
              </a:ext>
            </a:extLst>
          </p:cNvPr>
          <p:cNvPicPr>
            <a:picLocks noChangeAspect="1"/>
          </p:cNvPicPr>
          <p:nvPr/>
        </p:nvPicPr>
        <p:blipFill>
          <a:blip r:embed="rId5"/>
          <a:stretch>
            <a:fillRect/>
          </a:stretch>
        </p:blipFill>
        <p:spPr>
          <a:xfrm>
            <a:off x="6203837" y="2133599"/>
            <a:ext cx="2774611" cy="3026230"/>
          </a:xfrm>
          <a:prstGeom prst="rect">
            <a:avLst/>
          </a:prstGeom>
        </p:spPr>
      </p:pic>
      <p:sp>
        <p:nvSpPr>
          <p:cNvPr id="16" name="TextBox 15">
            <a:extLst>
              <a:ext uri="{FF2B5EF4-FFF2-40B4-BE49-F238E27FC236}">
                <a16:creationId xmlns:a16="http://schemas.microsoft.com/office/drawing/2014/main" id="{9A874835-4638-C635-C8F3-C0D293268DA0}"/>
              </a:ext>
            </a:extLst>
          </p:cNvPr>
          <p:cNvSpPr txBox="1"/>
          <p:nvPr/>
        </p:nvSpPr>
        <p:spPr>
          <a:xfrm>
            <a:off x="6858450" y="5303001"/>
            <a:ext cx="2381693" cy="369332"/>
          </a:xfrm>
          <a:prstGeom prst="rect">
            <a:avLst/>
          </a:prstGeom>
          <a:noFill/>
        </p:spPr>
        <p:txBody>
          <a:bodyPr wrap="square" rtlCol="0">
            <a:spAutoFit/>
          </a:bodyPr>
          <a:lstStyle/>
          <a:p>
            <a:r>
              <a:rPr lang="en-GB">
                <a:latin typeface="Arial" panose="020B0604020202020204" pitchFamily="34" charset="0"/>
                <a:cs typeface="Arial" panose="020B0604020202020204" pitchFamily="34" charset="0"/>
              </a:rPr>
              <a:t>SQM_calcfc</a:t>
            </a:r>
          </a:p>
        </p:txBody>
      </p:sp>
    </p:spTree>
    <p:extLst>
      <p:ext uri="{BB962C8B-B14F-4D97-AF65-F5344CB8AC3E}">
        <p14:creationId xmlns:p14="http://schemas.microsoft.com/office/powerpoint/2010/main" val="29721114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BCED4C-176B-7492-C037-8F335CE13B3B}"/>
              </a:ext>
            </a:extLst>
          </p:cNvPr>
          <p:cNvSpPr>
            <a:spLocks noGrp="1"/>
          </p:cNvSpPr>
          <p:nvPr>
            <p:ph type="title"/>
          </p:nvPr>
        </p:nvSpPr>
        <p:spPr>
          <a:xfrm>
            <a:off x="272143" y="236387"/>
            <a:ext cx="10515600" cy="1325563"/>
          </a:xfrm>
        </p:spPr>
        <p:txBody>
          <a:bodyPr/>
          <a:lstStyle/>
          <a:p>
            <a:r>
              <a:rPr lang="en-GB">
                <a:latin typeface="Arial" panose="020B0604020202020204" pitchFamily="34" charset="0"/>
                <a:cs typeface="Arial" panose="020B0604020202020204" pitchFamily="34" charset="0"/>
              </a:rPr>
              <a:t>AM_898</a:t>
            </a:r>
          </a:p>
        </p:txBody>
      </p:sp>
      <p:pic>
        <p:nvPicPr>
          <p:cNvPr id="8" name="Picture 7">
            <a:extLst>
              <a:ext uri="{FF2B5EF4-FFF2-40B4-BE49-F238E27FC236}">
                <a16:creationId xmlns:a16="http://schemas.microsoft.com/office/drawing/2014/main" id="{6B4DCF73-A1DD-93BC-2C70-519EA43B6DFE}"/>
              </a:ext>
            </a:extLst>
          </p:cNvPr>
          <p:cNvPicPr>
            <a:picLocks noChangeAspect="1"/>
          </p:cNvPicPr>
          <p:nvPr/>
        </p:nvPicPr>
        <p:blipFill>
          <a:blip r:embed="rId2"/>
          <a:stretch>
            <a:fillRect/>
          </a:stretch>
        </p:blipFill>
        <p:spPr>
          <a:xfrm>
            <a:off x="457200" y="1561950"/>
            <a:ext cx="5638800" cy="4657725"/>
          </a:xfrm>
          <a:prstGeom prst="rect">
            <a:avLst/>
          </a:prstGeom>
        </p:spPr>
      </p:pic>
      <p:pic>
        <p:nvPicPr>
          <p:cNvPr id="12" name="Picture 11">
            <a:extLst>
              <a:ext uri="{FF2B5EF4-FFF2-40B4-BE49-F238E27FC236}">
                <a16:creationId xmlns:a16="http://schemas.microsoft.com/office/drawing/2014/main" id="{3CAE3488-B54B-CEBC-48F0-FDD6F5946F9E}"/>
              </a:ext>
            </a:extLst>
          </p:cNvPr>
          <p:cNvPicPr>
            <a:picLocks noChangeAspect="1"/>
          </p:cNvPicPr>
          <p:nvPr/>
        </p:nvPicPr>
        <p:blipFill>
          <a:blip r:embed="rId3"/>
          <a:stretch>
            <a:fillRect/>
          </a:stretch>
        </p:blipFill>
        <p:spPr>
          <a:xfrm>
            <a:off x="6442982" y="1561950"/>
            <a:ext cx="5476875" cy="4657725"/>
          </a:xfrm>
          <a:prstGeom prst="rect">
            <a:avLst/>
          </a:prstGeom>
        </p:spPr>
      </p:pic>
    </p:spTree>
    <p:extLst>
      <p:ext uri="{BB962C8B-B14F-4D97-AF65-F5344CB8AC3E}">
        <p14:creationId xmlns:p14="http://schemas.microsoft.com/office/powerpoint/2010/main" val="7527004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BCED4C-176B-7492-C037-8F335CE13B3B}"/>
              </a:ext>
            </a:extLst>
          </p:cNvPr>
          <p:cNvSpPr>
            <a:spLocks noGrp="1"/>
          </p:cNvSpPr>
          <p:nvPr>
            <p:ph type="title"/>
          </p:nvPr>
        </p:nvSpPr>
        <p:spPr>
          <a:xfrm>
            <a:off x="272143" y="236387"/>
            <a:ext cx="10515600" cy="1325563"/>
          </a:xfrm>
        </p:spPr>
        <p:txBody>
          <a:bodyPr/>
          <a:lstStyle/>
          <a:p>
            <a:r>
              <a:rPr lang="en-GB">
                <a:latin typeface="Arial" panose="020B0604020202020204" pitchFamily="34" charset="0"/>
                <a:cs typeface="Arial" panose="020B0604020202020204" pitchFamily="34" charset="0"/>
              </a:rPr>
              <a:t>AM_898: conformations</a:t>
            </a:r>
          </a:p>
        </p:txBody>
      </p:sp>
      <p:pic>
        <p:nvPicPr>
          <p:cNvPr id="5" name="Picture 4">
            <a:extLst>
              <a:ext uri="{FF2B5EF4-FFF2-40B4-BE49-F238E27FC236}">
                <a16:creationId xmlns:a16="http://schemas.microsoft.com/office/drawing/2014/main" id="{7EBACFC8-50C9-F36E-2CFB-92E774D404F2}"/>
              </a:ext>
            </a:extLst>
          </p:cNvPr>
          <p:cNvPicPr>
            <a:picLocks noChangeAspect="1"/>
          </p:cNvPicPr>
          <p:nvPr/>
        </p:nvPicPr>
        <p:blipFill>
          <a:blip r:embed="rId2"/>
          <a:stretch>
            <a:fillRect/>
          </a:stretch>
        </p:blipFill>
        <p:spPr>
          <a:xfrm>
            <a:off x="272143" y="2573112"/>
            <a:ext cx="2458329" cy="2011849"/>
          </a:xfrm>
          <a:prstGeom prst="rect">
            <a:avLst/>
          </a:prstGeom>
        </p:spPr>
      </p:pic>
      <p:pic>
        <p:nvPicPr>
          <p:cNvPr id="8" name="Picture 7">
            <a:extLst>
              <a:ext uri="{FF2B5EF4-FFF2-40B4-BE49-F238E27FC236}">
                <a16:creationId xmlns:a16="http://schemas.microsoft.com/office/drawing/2014/main" id="{7CA6FF3D-F575-CC8D-8670-127329080C37}"/>
              </a:ext>
            </a:extLst>
          </p:cNvPr>
          <p:cNvPicPr>
            <a:picLocks noChangeAspect="1"/>
          </p:cNvPicPr>
          <p:nvPr/>
        </p:nvPicPr>
        <p:blipFill>
          <a:blip r:embed="rId3"/>
          <a:stretch>
            <a:fillRect/>
          </a:stretch>
        </p:blipFill>
        <p:spPr>
          <a:xfrm>
            <a:off x="3110594" y="2573112"/>
            <a:ext cx="2458329" cy="1897189"/>
          </a:xfrm>
          <a:prstGeom prst="rect">
            <a:avLst/>
          </a:prstGeom>
        </p:spPr>
      </p:pic>
      <p:pic>
        <p:nvPicPr>
          <p:cNvPr id="10" name="Picture 9">
            <a:extLst>
              <a:ext uri="{FF2B5EF4-FFF2-40B4-BE49-F238E27FC236}">
                <a16:creationId xmlns:a16="http://schemas.microsoft.com/office/drawing/2014/main" id="{865D9C06-040A-F428-C803-2B7C03D01715}"/>
              </a:ext>
            </a:extLst>
          </p:cNvPr>
          <p:cNvPicPr>
            <a:picLocks noChangeAspect="1"/>
          </p:cNvPicPr>
          <p:nvPr/>
        </p:nvPicPr>
        <p:blipFill>
          <a:blip r:embed="rId4"/>
          <a:stretch>
            <a:fillRect/>
          </a:stretch>
        </p:blipFill>
        <p:spPr>
          <a:xfrm>
            <a:off x="5949045" y="2693603"/>
            <a:ext cx="2556850" cy="1776698"/>
          </a:xfrm>
          <a:prstGeom prst="rect">
            <a:avLst/>
          </a:prstGeom>
        </p:spPr>
      </p:pic>
      <p:sp>
        <p:nvSpPr>
          <p:cNvPr id="11" name="TextBox 10">
            <a:extLst>
              <a:ext uri="{FF2B5EF4-FFF2-40B4-BE49-F238E27FC236}">
                <a16:creationId xmlns:a16="http://schemas.microsoft.com/office/drawing/2014/main" id="{A5305806-ABF7-A1EA-61AD-F95819BDADC5}"/>
              </a:ext>
            </a:extLst>
          </p:cNvPr>
          <p:cNvSpPr txBox="1"/>
          <p:nvPr/>
        </p:nvSpPr>
        <p:spPr>
          <a:xfrm>
            <a:off x="307079" y="4998201"/>
            <a:ext cx="2381693" cy="369332"/>
          </a:xfrm>
          <a:prstGeom prst="rect">
            <a:avLst/>
          </a:prstGeom>
          <a:noFill/>
        </p:spPr>
        <p:txBody>
          <a:bodyPr wrap="square" rtlCol="0">
            <a:spAutoFit/>
          </a:bodyPr>
          <a:lstStyle/>
          <a:p>
            <a:r>
              <a:rPr lang="en-GB">
                <a:latin typeface="Arial" panose="020B0604020202020204" pitchFamily="34" charset="0"/>
                <a:cs typeface="Arial" panose="020B0604020202020204" pitchFamily="34" charset="0"/>
              </a:rPr>
              <a:t>DFT Hessian</a:t>
            </a:r>
          </a:p>
        </p:txBody>
      </p:sp>
      <p:sp>
        <p:nvSpPr>
          <p:cNvPr id="12" name="TextBox 11">
            <a:extLst>
              <a:ext uri="{FF2B5EF4-FFF2-40B4-BE49-F238E27FC236}">
                <a16:creationId xmlns:a16="http://schemas.microsoft.com/office/drawing/2014/main" id="{EA98ADF1-878B-BA7B-E6A7-094384AE4524}"/>
              </a:ext>
            </a:extLst>
          </p:cNvPr>
          <p:cNvSpPr txBox="1"/>
          <p:nvPr/>
        </p:nvSpPr>
        <p:spPr>
          <a:xfrm>
            <a:off x="3714307" y="4998201"/>
            <a:ext cx="2381693" cy="369332"/>
          </a:xfrm>
          <a:prstGeom prst="rect">
            <a:avLst/>
          </a:prstGeom>
          <a:noFill/>
        </p:spPr>
        <p:txBody>
          <a:bodyPr wrap="square" rtlCol="0">
            <a:spAutoFit/>
          </a:bodyPr>
          <a:lstStyle/>
          <a:p>
            <a:r>
              <a:rPr lang="en-GB">
                <a:latin typeface="Arial" panose="020B0604020202020204" pitchFamily="34" charset="0"/>
                <a:cs typeface="Arial" panose="020B0604020202020204" pitchFamily="34" charset="0"/>
              </a:rPr>
              <a:t>HF Hessian</a:t>
            </a:r>
          </a:p>
        </p:txBody>
      </p:sp>
      <p:sp>
        <p:nvSpPr>
          <p:cNvPr id="13" name="TextBox 12">
            <a:extLst>
              <a:ext uri="{FF2B5EF4-FFF2-40B4-BE49-F238E27FC236}">
                <a16:creationId xmlns:a16="http://schemas.microsoft.com/office/drawing/2014/main" id="{0FBFFF10-E6BE-04E8-1E1B-E3A35FB09BE4}"/>
              </a:ext>
            </a:extLst>
          </p:cNvPr>
          <p:cNvSpPr txBox="1"/>
          <p:nvPr/>
        </p:nvSpPr>
        <p:spPr>
          <a:xfrm>
            <a:off x="6751421" y="4998201"/>
            <a:ext cx="2381693" cy="369332"/>
          </a:xfrm>
          <a:prstGeom prst="rect">
            <a:avLst/>
          </a:prstGeom>
          <a:noFill/>
        </p:spPr>
        <p:txBody>
          <a:bodyPr wrap="square" rtlCol="0">
            <a:spAutoFit/>
          </a:bodyPr>
          <a:lstStyle/>
          <a:p>
            <a:r>
              <a:rPr lang="en-GB">
                <a:latin typeface="Arial" panose="020B0604020202020204" pitchFamily="34" charset="0"/>
                <a:cs typeface="Arial" panose="020B0604020202020204" pitchFamily="34" charset="0"/>
              </a:rPr>
              <a:t>SQM_calcfc</a:t>
            </a:r>
          </a:p>
        </p:txBody>
      </p:sp>
      <p:pic>
        <p:nvPicPr>
          <p:cNvPr id="15" name="Picture 14">
            <a:extLst>
              <a:ext uri="{FF2B5EF4-FFF2-40B4-BE49-F238E27FC236}">
                <a16:creationId xmlns:a16="http://schemas.microsoft.com/office/drawing/2014/main" id="{A4BD45AB-F007-B270-5809-9AD0EFA6B0D3}"/>
              </a:ext>
            </a:extLst>
          </p:cNvPr>
          <p:cNvPicPr>
            <a:picLocks noChangeAspect="1"/>
          </p:cNvPicPr>
          <p:nvPr/>
        </p:nvPicPr>
        <p:blipFill>
          <a:blip r:embed="rId5"/>
          <a:stretch>
            <a:fillRect/>
          </a:stretch>
        </p:blipFill>
        <p:spPr>
          <a:xfrm>
            <a:off x="9133114" y="2565502"/>
            <a:ext cx="2556850" cy="2019459"/>
          </a:xfrm>
          <a:prstGeom prst="rect">
            <a:avLst/>
          </a:prstGeom>
        </p:spPr>
      </p:pic>
      <p:sp>
        <p:nvSpPr>
          <p:cNvPr id="16" name="TextBox 15">
            <a:extLst>
              <a:ext uri="{FF2B5EF4-FFF2-40B4-BE49-F238E27FC236}">
                <a16:creationId xmlns:a16="http://schemas.microsoft.com/office/drawing/2014/main" id="{708D9481-0783-54FC-0CBE-15D6F480CA88}"/>
              </a:ext>
            </a:extLst>
          </p:cNvPr>
          <p:cNvSpPr txBox="1"/>
          <p:nvPr/>
        </p:nvSpPr>
        <p:spPr>
          <a:xfrm>
            <a:off x="9788535" y="4998201"/>
            <a:ext cx="1632858" cy="369332"/>
          </a:xfrm>
          <a:prstGeom prst="rect">
            <a:avLst/>
          </a:prstGeom>
          <a:noFill/>
        </p:spPr>
        <p:txBody>
          <a:bodyPr wrap="square" rtlCol="0">
            <a:spAutoFit/>
          </a:bodyPr>
          <a:lstStyle/>
          <a:p>
            <a:r>
              <a:rPr lang="en-GB">
                <a:latin typeface="Arial" panose="020B0604020202020204" pitchFamily="34" charset="0"/>
                <a:cs typeface="Arial" panose="020B0604020202020204" pitchFamily="34" charset="0"/>
              </a:rPr>
              <a:t>SQM_readfc</a:t>
            </a:r>
          </a:p>
        </p:txBody>
      </p:sp>
    </p:spTree>
    <p:extLst>
      <p:ext uri="{BB962C8B-B14F-4D97-AF65-F5344CB8AC3E}">
        <p14:creationId xmlns:p14="http://schemas.microsoft.com/office/powerpoint/2010/main" val="36471482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964151-439D-3824-6FDA-ADB8ED64DFD6}"/>
              </a:ext>
            </a:extLst>
          </p:cNvPr>
          <p:cNvSpPr>
            <a:spLocks noGrp="1"/>
          </p:cNvSpPr>
          <p:nvPr>
            <p:ph type="title"/>
          </p:nvPr>
        </p:nvSpPr>
        <p:spPr/>
        <p:txBody>
          <a:bodyPr/>
          <a:lstStyle/>
          <a:p>
            <a:r>
              <a:rPr lang="en-GB" dirty="0">
                <a:latin typeface="Arial" panose="020B0604020202020204" pitchFamily="34" charset="0"/>
                <a:cs typeface="Arial" panose="020B0604020202020204" pitchFamily="34" charset="0"/>
              </a:rPr>
              <a:t>Pre-optimising at a lower level of theory</a:t>
            </a:r>
          </a:p>
        </p:txBody>
      </p:sp>
      <p:grpSp>
        <p:nvGrpSpPr>
          <p:cNvPr id="8" name="Group 7">
            <a:extLst>
              <a:ext uri="{FF2B5EF4-FFF2-40B4-BE49-F238E27FC236}">
                <a16:creationId xmlns:a16="http://schemas.microsoft.com/office/drawing/2014/main" id="{92584BFC-989D-490F-E33D-76F9606EE47D}"/>
              </a:ext>
            </a:extLst>
          </p:cNvPr>
          <p:cNvGrpSpPr/>
          <p:nvPr/>
        </p:nvGrpSpPr>
        <p:grpSpPr>
          <a:xfrm>
            <a:off x="302172" y="1761559"/>
            <a:ext cx="2693276" cy="2527163"/>
            <a:chOff x="464743" y="3301273"/>
            <a:chExt cx="2150354" cy="2235880"/>
          </a:xfrm>
        </p:grpSpPr>
        <p:pic>
          <p:nvPicPr>
            <p:cNvPr id="6" name="Picture 5">
              <a:extLst>
                <a:ext uri="{FF2B5EF4-FFF2-40B4-BE49-F238E27FC236}">
                  <a16:creationId xmlns:a16="http://schemas.microsoft.com/office/drawing/2014/main" id="{53E78F3D-65A7-34BD-8296-0B0A7BD90EB4}"/>
                </a:ext>
              </a:extLst>
            </p:cNvPr>
            <p:cNvPicPr>
              <a:picLocks noChangeAspect="1"/>
            </p:cNvPicPr>
            <p:nvPr/>
          </p:nvPicPr>
          <p:blipFill>
            <a:blip r:embed="rId2"/>
            <a:stretch>
              <a:fillRect/>
            </a:stretch>
          </p:blipFill>
          <p:spPr>
            <a:xfrm>
              <a:off x="464743" y="3301273"/>
              <a:ext cx="2150354" cy="2235880"/>
            </a:xfrm>
            <a:prstGeom prst="rect">
              <a:avLst/>
            </a:prstGeom>
          </p:spPr>
        </p:pic>
        <p:sp>
          <p:nvSpPr>
            <p:cNvPr id="7" name="Rectangle 6">
              <a:extLst>
                <a:ext uri="{FF2B5EF4-FFF2-40B4-BE49-F238E27FC236}">
                  <a16:creationId xmlns:a16="http://schemas.microsoft.com/office/drawing/2014/main" id="{FE4E13DB-D4F8-20F8-2FAB-F03A704898EE}"/>
                </a:ext>
              </a:extLst>
            </p:cNvPr>
            <p:cNvSpPr/>
            <p:nvPr/>
          </p:nvSpPr>
          <p:spPr>
            <a:xfrm>
              <a:off x="1871330" y="5090188"/>
              <a:ext cx="255182" cy="22609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0" name="TextBox 9">
            <a:extLst>
              <a:ext uri="{FF2B5EF4-FFF2-40B4-BE49-F238E27FC236}">
                <a16:creationId xmlns:a16="http://schemas.microsoft.com/office/drawing/2014/main" id="{8820F81B-125A-DC35-232F-91214815370E}"/>
              </a:ext>
            </a:extLst>
          </p:cNvPr>
          <p:cNvSpPr txBox="1"/>
          <p:nvPr/>
        </p:nvSpPr>
        <p:spPr>
          <a:xfrm>
            <a:off x="3100551" y="2701974"/>
            <a:ext cx="2995449" cy="646331"/>
          </a:xfrm>
          <a:prstGeom prst="rect">
            <a:avLst/>
          </a:prstGeom>
          <a:noFill/>
        </p:spPr>
        <p:txBody>
          <a:bodyPr wrap="square" rtlCol="0">
            <a:spAutoFit/>
          </a:bodyPr>
          <a:lstStyle/>
          <a:p>
            <a:r>
              <a:rPr lang="en-GB"/>
              <a:t>BPA_TS_1</a:t>
            </a:r>
          </a:p>
          <a:p>
            <a:r>
              <a:rPr lang="en-GB"/>
              <a:t>(catalysed hetero Diels-Alder)</a:t>
            </a:r>
          </a:p>
        </p:txBody>
      </p:sp>
      <p:graphicFrame>
        <p:nvGraphicFramePr>
          <p:cNvPr id="11" name="Object 10">
            <a:extLst>
              <a:ext uri="{FF2B5EF4-FFF2-40B4-BE49-F238E27FC236}">
                <a16:creationId xmlns:a16="http://schemas.microsoft.com/office/drawing/2014/main" id="{A7F6A989-5CEA-67C3-3ECC-EA9AF0349278}"/>
              </a:ext>
            </a:extLst>
          </p:cNvPr>
          <p:cNvGraphicFramePr>
            <a:graphicFrameLocks noChangeAspect="1"/>
          </p:cNvGraphicFramePr>
          <p:nvPr/>
        </p:nvGraphicFramePr>
        <p:xfrm>
          <a:off x="514033" y="4848076"/>
          <a:ext cx="2022576" cy="1083168"/>
        </p:xfrm>
        <a:graphic>
          <a:graphicData uri="http://schemas.openxmlformats.org/presentationml/2006/ole">
            <mc:AlternateContent xmlns:mc="http://schemas.openxmlformats.org/markup-compatibility/2006">
              <mc:Choice xmlns:v="urn:schemas-microsoft-com:vml" Requires="v">
                <p:oleObj name="CS ChemDraw Drawing" r:id="rId3" imgW="1294932" imgH="693281" progId="ChemDraw.Document.6.0">
                  <p:embed/>
                </p:oleObj>
              </mc:Choice>
              <mc:Fallback>
                <p:oleObj name="CS ChemDraw Drawing" r:id="rId3" imgW="1294932" imgH="693281" progId="ChemDraw.Document.6.0">
                  <p:embed/>
                  <p:pic>
                    <p:nvPicPr>
                      <p:cNvPr id="11" name="Object 10">
                        <a:extLst>
                          <a:ext uri="{FF2B5EF4-FFF2-40B4-BE49-F238E27FC236}">
                            <a16:creationId xmlns:a16="http://schemas.microsoft.com/office/drawing/2014/main" id="{A7F6A989-5CEA-67C3-3ECC-EA9AF0349278}"/>
                          </a:ext>
                        </a:extLst>
                      </p:cNvPr>
                      <p:cNvPicPr/>
                      <p:nvPr/>
                    </p:nvPicPr>
                    <p:blipFill>
                      <a:blip r:embed="rId4"/>
                      <a:stretch>
                        <a:fillRect/>
                      </a:stretch>
                    </p:blipFill>
                    <p:spPr>
                      <a:xfrm>
                        <a:off x="514033" y="4848076"/>
                        <a:ext cx="2022576" cy="1083168"/>
                      </a:xfrm>
                      <a:prstGeom prst="rect">
                        <a:avLst/>
                      </a:prstGeom>
                    </p:spPr>
                  </p:pic>
                </p:oleObj>
              </mc:Fallback>
            </mc:AlternateContent>
          </a:graphicData>
        </a:graphic>
      </p:graphicFrame>
      <p:sp>
        <p:nvSpPr>
          <p:cNvPr id="12" name="TextBox 11">
            <a:extLst>
              <a:ext uri="{FF2B5EF4-FFF2-40B4-BE49-F238E27FC236}">
                <a16:creationId xmlns:a16="http://schemas.microsoft.com/office/drawing/2014/main" id="{9D4C28AA-4450-EEB6-1605-C59A2FD15DFA}"/>
              </a:ext>
            </a:extLst>
          </p:cNvPr>
          <p:cNvSpPr txBox="1"/>
          <p:nvPr/>
        </p:nvSpPr>
        <p:spPr>
          <a:xfrm>
            <a:off x="3100550" y="5066494"/>
            <a:ext cx="2995449" cy="646331"/>
          </a:xfrm>
          <a:prstGeom prst="rect">
            <a:avLst/>
          </a:prstGeom>
          <a:noFill/>
        </p:spPr>
        <p:txBody>
          <a:bodyPr wrap="square" rtlCol="0">
            <a:spAutoFit/>
          </a:bodyPr>
          <a:lstStyle/>
          <a:p>
            <a:r>
              <a:rPr lang="en-GB"/>
              <a:t>TS_68</a:t>
            </a:r>
          </a:p>
          <a:p>
            <a:r>
              <a:rPr lang="en-GB"/>
              <a:t>(uncatalysed aza-Michael)</a:t>
            </a:r>
          </a:p>
        </p:txBody>
      </p:sp>
      <p:sp>
        <p:nvSpPr>
          <p:cNvPr id="15" name="TextBox 14">
            <a:extLst>
              <a:ext uri="{FF2B5EF4-FFF2-40B4-BE49-F238E27FC236}">
                <a16:creationId xmlns:a16="http://schemas.microsoft.com/office/drawing/2014/main" id="{10ECF04F-0749-296D-E136-EE41603048DF}"/>
              </a:ext>
            </a:extLst>
          </p:cNvPr>
          <p:cNvSpPr txBox="1"/>
          <p:nvPr/>
        </p:nvSpPr>
        <p:spPr>
          <a:xfrm>
            <a:off x="6606726" y="1864747"/>
            <a:ext cx="5223641" cy="1754326"/>
          </a:xfrm>
          <a:prstGeom prst="rect">
            <a:avLst/>
          </a:prstGeom>
          <a:noFill/>
        </p:spPr>
        <p:txBody>
          <a:bodyPr wrap="square" rtlCol="0">
            <a:spAutoFit/>
          </a:bodyPr>
          <a:lstStyle/>
          <a:p>
            <a:r>
              <a:rPr lang="en-GB" dirty="0"/>
              <a:t>SQM (PM6 PCM(toluene)):  </a:t>
            </a:r>
          </a:p>
          <a:p>
            <a:r>
              <a:rPr lang="en-GB" dirty="0"/>
              <a:t>4x optimisation cycles, 153 steps, 11h-17m-47.3s</a:t>
            </a:r>
          </a:p>
          <a:p>
            <a:r>
              <a:rPr lang="en-GB" dirty="0"/>
              <a:t>HF (HF 6-31G* PCM(toluene))</a:t>
            </a:r>
          </a:p>
          <a:p>
            <a:r>
              <a:rPr lang="en-GB" dirty="0"/>
              <a:t>8x optimisation cycles, 374 steps, 15d-14h-22m-54.5s</a:t>
            </a:r>
          </a:p>
          <a:p>
            <a:r>
              <a:rPr lang="en-GB" dirty="0"/>
              <a:t>LDA (SVWN def2-SVP PCM(toluene))</a:t>
            </a:r>
          </a:p>
          <a:p>
            <a:r>
              <a:rPr lang="en-GB" dirty="0"/>
              <a:t>10+ optimisation cycles, 500+ steps, 16d+</a:t>
            </a:r>
          </a:p>
        </p:txBody>
      </p:sp>
      <p:sp>
        <p:nvSpPr>
          <p:cNvPr id="16" name="TextBox 15">
            <a:extLst>
              <a:ext uri="{FF2B5EF4-FFF2-40B4-BE49-F238E27FC236}">
                <a16:creationId xmlns:a16="http://schemas.microsoft.com/office/drawing/2014/main" id="{CF1C35C3-27AD-1106-D5DA-1266B1DDFE68}"/>
              </a:ext>
            </a:extLst>
          </p:cNvPr>
          <p:cNvSpPr txBox="1"/>
          <p:nvPr/>
        </p:nvSpPr>
        <p:spPr>
          <a:xfrm>
            <a:off x="6606726" y="4449944"/>
            <a:ext cx="5223641" cy="1754326"/>
          </a:xfrm>
          <a:prstGeom prst="rect">
            <a:avLst/>
          </a:prstGeom>
          <a:noFill/>
        </p:spPr>
        <p:txBody>
          <a:bodyPr wrap="square" rtlCol="0">
            <a:spAutoFit/>
          </a:bodyPr>
          <a:lstStyle/>
          <a:p>
            <a:r>
              <a:rPr lang="en-GB" dirty="0"/>
              <a:t>SQM (PM6 PCM(toluene)):  </a:t>
            </a:r>
          </a:p>
          <a:p>
            <a:r>
              <a:rPr lang="en-GB" dirty="0"/>
              <a:t>1x optimisation cycle, 36 steps, 19m-55.3s</a:t>
            </a:r>
          </a:p>
          <a:p>
            <a:r>
              <a:rPr lang="en-GB" dirty="0"/>
              <a:t>HF (HF 6-31G* PCM(toluene))</a:t>
            </a:r>
          </a:p>
          <a:p>
            <a:r>
              <a:rPr lang="en-GB" dirty="0"/>
              <a:t>1x optimisation cycle, 23 steps, 1h-15m-11.6s</a:t>
            </a:r>
          </a:p>
          <a:p>
            <a:r>
              <a:rPr lang="en-GB" dirty="0"/>
              <a:t>LDA (SVWN def2-SVP PCM(toluene))</a:t>
            </a:r>
          </a:p>
          <a:p>
            <a:r>
              <a:rPr lang="en-GB" dirty="0"/>
              <a:t>3x optimisation cycles, 131 steps, 9h-38m-31.7s</a:t>
            </a:r>
          </a:p>
        </p:txBody>
      </p:sp>
    </p:spTree>
    <p:extLst>
      <p:ext uri="{BB962C8B-B14F-4D97-AF65-F5344CB8AC3E}">
        <p14:creationId xmlns:p14="http://schemas.microsoft.com/office/powerpoint/2010/main" val="6240326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BCED4C-176B-7492-C037-8F335CE13B3B}"/>
              </a:ext>
            </a:extLst>
          </p:cNvPr>
          <p:cNvSpPr>
            <a:spLocks noGrp="1"/>
          </p:cNvSpPr>
          <p:nvPr>
            <p:ph type="title"/>
          </p:nvPr>
        </p:nvSpPr>
        <p:spPr>
          <a:xfrm>
            <a:off x="272143" y="236387"/>
            <a:ext cx="10515600" cy="1325563"/>
          </a:xfrm>
        </p:spPr>
        <p:txBody>
          <a:bodyPr/>
          <a:lstStyle/>
          <a:p>
            <a:r>
              <a:rPr lang="en-GB">
                <a:latin typeface="Arial" panose="020B0604020202020204" pitchFamily="34" charset="0"/>
                <a:cs typeface="Arial" panose="020B0604020202020204" pitchFamily="34" charset="0"/>
              </a:rPr>
              <a:t>AM_68</a:t>
            </a:r>
          </a:p>
        </p:txBody>
      </p:sp>
      <p:pic>
        <p:nvPicPr>
          <p:cNvPr id="9" name="Picture 8">
            <a:extLst>
              <a:ext uri="{FF2B5EF4-FFF2-40B4-BE49-F238E27FC236}">
                <a16:creationId xmlns:a16="http://schemas.microsoft.com/office/drawing/2014/main" id="{5E9CBFC5-07C3-9DEC-645F-5B9B621DC4CE}"/>
              </a:ext>
            </a:extLst>
          </p:cNvPr>
          <p:cNvPicPr>
            <a:picLocks noChangeAspect="1"/>
          </p:cNvPicPr>
          <p:nvPr/>
        </p:nvPicPr>
        <p:blipFill>
          <a:blip r:embed="rId2"/>
          <a:stretch>
            <a:fillRect/>
          </a:stretch>
        </p:blipFill>
        <p:spPr>
          <a:xfrm>
            <a:off x="457200" y="1753279"/>
            <a:ext cx="5638800" cy="4657725"/>
          </a:xfrm>
          <a:prstGeom prst="rect">
            <a:avLst/>
          </a:prstGeom>
        </p:spPr>
      </p:pic>
      <p:pic>
        <p:nvPicPr>
          <p:cNvPr id="11" name="Picture 10">
            <a:extLst>
              <a:ext uri="{FF2B5EF4-FFF2-40B4-BE49-F238E27FC236}">
                <a16:creationId xmlns:a16="http://schemas.microsoft.com/office/drawing/2014/main" id="{D394E31A-6AAB-0C32-27C3-D0714634F703}"/>
              </a:ext>
            </a:extLst>
          </p:cNvPr>
          <p:cNvPicPr>
            <a:picLocks noChangeAspect="1"/>
          </p:cNvPicPr>
          <p:nvPr/>
        </p:nvPicPr>
        <p:blipFill>
          <a:blip r:embed="rId3"/>
          <a:stretch>
            <a:fillRect/>
          </a:stretch>
        </p:blipFill>
        <p:spPr>
          <a:xfrm>
            <a:off x="6248401" y="1753279"/>
            <a:ext cx="5391150" cy="4657725"/>
          </a:xfrm>
          <a:prstGeom prst="rect">
            <a:avLst/>
          </a:prstGeom>
        </p:spPr>
      </p:pic>
    </p:spTree>
    <p:extLst>
      <p:ext uri="{BB962C8B-B14F-4D97-AF65-F5344CB8AC3E}">
        <p14:creationId xmlns:p14="http://schemas.microsoft.com/office/powerpoint/2010/main" val="31800365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BCED4C-176B-7492-C037-8F335CE13B3B}"/>
              </a:ext>
            </a:extLst>
          </p:cNvPr>
          <p:cNvSpPr>
            <a:spLocks noGrp="1"/>
          </p:cNvSpPr>
          <p:nvPr>
            <p:ph type="title"/>
          </p:nvPr>
        </p:nvSpPr>
        <p:spPr>
          <a:xfrm>
            <a:off x="272143" y="236387"/>
            <a:ext cx="10515600" cy="1325563"/>
          </a:xfrm>
        </p:spPr>
        <p:txBody>
          <a:bodyPr/>
          <a:lstStyle/>
          <a:p>
            <a:r>
              <a:rPr lang="en-GB">
                <a:latin typeface="Arial" panose="020B0604020202020204" pitchFamily="34" charset="0"/>
                <a:cs typeface="Arial" panose="020B0604020202020204" pitchFamily="34" charset="0"/>
              </a:rPr>
              <a:t>AM_68: conformations</a:t>
            </a:r>
          </a:p>
        </p:txBody>
      </p:sp>
      <p:pic>
        <p:nvPicPr>
          <p:cNvPr id="3" name="Picture 2">
            <a:extLst>
              <a:ext uri="{FF2B5EF4-FFF2-40B4-BE49-F238E27FC236}">
                <a16:creationId xmlns:a16="http://schemas.microsoft.com/office/drawing/2014/main" id="{E26DE7C9-47C3-5526-38AA-17315CBE958A}"/>
              </a:ext>
            </a:extLst>
          </p:cNvPr>
          <p:cNvPicPr>
            <a:picLocks noChangeAspect="1"/>
          </p:cNvPicPr>
          <p:nvPr/>
        </p:nvPicPr>
        <p:blipFill>
          <a:blip r:embed="rId2"/>
          <a:stretch>
            <a:fillRect/>
          </a:stretch>
        </p:blipFill>
        <p:spPr>
          <a:xfrm>
            <a:off x="2079170" y="2238552"/>
            <a:ext cx="2201637" cy="3335613"/>
          </a:xfrm>
          <a:prstGeom prst="rect">
            <a:avLst/>
          </a:prstGeom>
        </p:spPr>
      </p:pic>
      <p:sp>
        <p:nvSpPr>
          <p:cNvPr id="4" name="TextBox 3">
            <a:extLst>
              <a:ext uri="{FF2B5EF4-FFF2-40B4-BE49-F238E27FC236}">
                <a16:creationId xmlns:a16="http://schemas.microsoft.com/office/drawing/2014/main" id="{1BC0704A-5E27-9CC8-C67C-667AFE4FB7B8}"/>
              </a:ext>
            </a:extLst>
          </p:cNvPr>
          <p:cNvSpPr txBox="1"/>
          <p:nvPr/>
        </p:nvSpPr>
        <p:spPr>
          <a:xfrm>
            <a:off x="2360016" y="6066101"/>
            <a:ext cx="1639944" cy="369332"/>
          </a:xfrm>
          <a:prstGeom prst="rect">
            <a:avLst/>
          </a:prstGeom>
          <a:noFill/>
        </p:spPr>
        <p:txBody>
          <a:bodyPr wrap="square" rtlCol="0">
            <a:spAutoFit/>
          </a:bodyPr>
          <a:lstStyle/>
          <a:p>
            <a:r>
              <a:rPr lang="en-GB">
                <a:latin typeface="Arial" panose="020B0604020202020204" pitchFamily="34" charset="0"/>
                <a:cs typeface="Arial" panose="020B0604020202020204" pitchFamily="34" charset="0"/>
              </a:rPr>
              <a:t>DFT Hessian</a:t>
            </a:r>
          </a:p>
        </p:txBody>
      </p:sp>
      <p:pic>
        <p:nvPicPr>
          <p:cNvPr id="7" name="Picture 6">
            <a:extLst>
              <a:ext uri="{FF2B5EF4-FFF2-40B4-BE49-F238E27FC236}">
                <a16:creationId xmlns:a16="http://schemas.microsoft.com/office/drawing/2014/main" id="{58580D0D-0E23-C249-F433-3C4464116A94}"/>
              </a:ext>
            </a:extLst>
          </p:cNvPr>
          <p:cNvPicPr>
            <a:picLocks noChangeAspect="1"/>
          </p:cNvPicPr>
          <p:nvPr/>
        </p:nvPicPr>
        <p:blipFill>
          <a:blip r:embed="rId3"/>
          <a:stretch>
            <a:fillRect/>
          </a:stretch>
        </p:blipFill>
        <p:spPr>
          <a:xfrm>
            <a:off x="5112201" y="2238552"/>
            <a:ext cx="2201638" cy="3302457"/>
          </a:xfrm>
          <a:prstGeom prst="rect">
            <a:avLst/>
          </a:prstGeom>
        </p:spPr>
      </p:pic>
      <p:sp>
        <p:nvSpPr>
          <p:cNvPr id="9" name="TextBox 8">
            <a:extLst>
              <a:ext uri="{FF2B5EF4-FFF2-40B4-BE49-F238E27FC236}">
                <a16:creationId xmlns:a16="http://schemas.microsoft.com/office/drawing/2014/main" id="{AB786BE4-7365-610C-F3FC-0C1EDCD13AB9}"/>
              </a:ext>
            </a:extLst>
          </p:cNvPr>
          <p:cNvSpPr txBox="1"/>
          <p:nvPr/>
        </p:nvSpPr>
        <p:spPr>
          <a:xfrm>
            <a:off x="5393048" y="6032945"/>
            <a:ext cx="1639944" cy="369332"/>
          </a:xfrm>
          <a:prstGeom prst="rect">
            <a:avLst/>
          </a:prstGeom>
          <a:noFill/>
        </p:spPr>
        <p:txBody>
          <a:bodyPr wrap="square" rtlCol="0">
            <a:spAutoFit/>
          </a:bodyPr>
          <a:lstStyle/>
          <a:p>
            <a:r>
              <a:rPr lang="en-GB">
                <a:latin typeface="Arial" panose="020B0604020202020204" pitchFamily="34" charset="0"/>
                <a:cs typeface="Arial" panose="020B0604020202020204" pitchFamily="34" charset="0"/>
              </a:rPr>
              <a:t>HF Hessian</a:t>
            </a:r>
          </a:p>
        </p:txBody>
      </p:sp>
      <p:pic>
        <p:nvPicPr>
          <p:cNvPr id="13" name="Picture 12">
            <a:extLst>
              <a:ext uri="{FF2B5EF4-FFF2-40B4-BE49-F238E27FC236}">
                <a16:creationId xmlns:a16="http://schemas.microsoft.com/office/drawing/2014/main" id="{24613D3C-A41C-A2B6-93AB-7B6A059C3AD2}"/>
              </a:ext>
            </a:extLst>
          </p:cNvPr>
          <p:cNvPicPr>
            <a:picLocks noChangeAspect="1"/>
          </p:cNvPicPr>
          <p:nvPr/>
        </p:nvPicPr>
        <p:blipFill>
          <a:blip r:embed="rId4"/>
          <a:stretch>
            <a:fillRect/>
          </a:stretch>
        </p:blipFill>
        <p:spPr>
          <a:xfrm>
            <a:off x="8018275" y="2238552"/>
            <a:ext cx="2094555" cy="3302457"/>
          </a:xfrm>
          <a:prstGeom prst="rect">
            <a:avLst/>
          </a:prstGeom>
        </p:spPr>
      </p:pic>
      <p:sp>
        <p:nvSpPr>
          <p:cNvPr id="21" name="TextBox 20">
            <a:extLst>
              <a:ext uri="{FF2B5EF4-FFF2-40B4-BE49-F238E27FC236}">
                <a16:creationId xmlns:a16="http://schemas.microsoft.com/office/drawing/2014/main" id="{3C7F57A9-8D9B-86DE-4C2D-5F545048AA36}"/>
              </a:ext>
            </a:extLst>
          </p:cNvPr>
          <p:cNvSpPr txBox="1"/>
          <p:nvPr/>
        </p:nvSpPr>
        <p:spPr>
          <a:xfrm>
            <a:off x="8472886" y="6032945"/>
            <a:ext cx="1639944" cy="369332"/>
          </a:xfrm>
          <a:prstGeom prst="rect">
            <a:avLst/>
          </a:prstGeom>
          <a:noFill/>
        </p:spPr>
        <p:txBody>
          <a:bodyPr wrap="square" rtlCol="0">
            <a:spAutoFit/>
          </a:bodyPr>
          <a:lstStyle/>
          <a:p>
            <a:r>
              <a:rPr lang="en-GB">
                <a:latin typeface="Arial" panose="020B0604020202020204" pitchFamily="34" charset="0"/>
                <a:cs typeface="Arial" panose="020B0604020202020204" pitchFamily="34" charset="0"/>
              </a:rPr>
              <a:t>SQM Hessian</a:t>
            </a:r>
          </a:p>
        </p:txBody>
      </p:sp>
    </p:spTree>
    <p:extLst>
      <p:ext uri="{BB962C8B-B14F-4D97-AF65-F5344CB8AC3E}">
        <p14:creationId xmlns:p14="http://schemas.microsoft.com/office/powerpoint/2010/main" val="17467377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BCED4C-176B-7492-C037-8F335CE13B3B}"/>
              </a:ext>
            </a:extLst>
          </p:cNvPr>
          <p:cNvSpPr>
            <a:spLocks noGrp="1"/>
          </p:cNvSpPr>
          <p:nvPr>
            <p:ph type="title"/>
          </p:nvPr>
        </p:nvSpPr>
        <p:spPr>
          <a:xfrm>
            <a:off x="272143" y="236387"/>
            <a:ext cx="10515600" cy="1325563"/>
          </a:xfrm>
        </p:spPr>
        <p:txBody>
          <a:bodyPr/>
          <a:lstStyle/>
          <a:p>
            <a:r>
              <a:rPr lang="en-GB">
                <a:latin typeface="Arial" panose="020B0604020202020204" pitchFamily="34" charset="0"/>
                <a:cs typeface="Arial" panose="020B0604020202020204" pitchFamily="34" charset="0"/>
              </a:rPr>
              <a:t>allylic</a:t>
            </a:r>
          </a:p>
        </p:txBody>
      </p:sp>
      <p:pic>
        <p:nvPicPr>
          <p:cNvPr id="6" name="Picture 5">
            <a:extLst>
              <a:ext uri="{FF2B5EF4-FFF2-40B4-BE49-F238E27FC236}">
                <a16:creationId xmlns:a16="http://schemas.microsoft.com/office/drawing/2014/main" id="{8FADB820-6640-3750-0731-B6CF788305E6}"/>
              </a:ext>
            </a:extLst>
          </p:cNvPr>
          <p:cNvPicPr>
            <a:picLocks noChangeAspect="1"/>
          </p:cNvPicPr>
          <p:nvPr/>
        </p:nvPicPr>
        <p:blipFill>
          <a:blip r:embed="rId2"/>
          <a:stretch>
            <a:fillRect/>
          </a:stretch>
        </p:blipFill>
        <p:spPr>
          <a:xfrm>
            <a:off x="272143" y="1561950"/>
            <a:ext cx="5553075" cy="4657725"/>
          </a:xfrm>
          <a:prstGeom prst="rect">
            <a:avLst/>
          </a:prstGeom>
        </p:spPr>
      </p:pic>
      <p:pic>
        <p:nvPicPr>
          <p:cNvPr id="9" name="Picture 8">
            <a:extLst>
              <a:ext uri="{FF2B5EF4-FFF2-40B4-BE49-F238E27FC236}">
                <a16:creationId xmlns:a16="http://schemas.microsoft.com/office/drawing/2014/main" id="{B15A1F56-C686-6A1C-0089-C5C92DE2F6C0}"/>
              </a:ext>
            </a:extLst>
          </p:cNvPr>
          <p:cNvPicPr>
            <a:picLocks noChangeAspect="1"/>
          </p:cNvPicPr>
          <p:nvPr/>
        </p:nvPicPr>
        <p:blipFill>
          <a:blip r:embed="rId3"/>
          <a:stretch>
            <a:fillRect/>
          </a:stretch>
        </p:blipFill>
        <p:spPr>
          <a:xfrm>
            <a:off x="6096000" y="1619100"/>
            <a:ext cx="5391150" cy="4600575"/>
          </a:xfrm>
          <a:prstGeom prst="rect">
            <a:avLst/>
          </a:prstGeom>
        </p:spPr>
      </p:pic>
    </p:spTree>
    <p:extLst>
      <p:ext uri="{BB962C8B-B14F-4D97-AF65-F5344CB8AC3E}">
        <p14:creationId xmlns:p14="http://schemas.microsoft.com/office/powerpoint/2010/main" val="21135190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BCED4C-176B-7492-C037-8F335CE13B3B}"/>
              </a:ext>
            </a:extLst>
          </p:cNvPr>
          <p:cNvSpPr>
            <a:spLocks noGrp="1"/>
          </p:cNvSpPr>
          <p:nvPr>
            <p:ph type="title"/>
          </p:nvPr>
        </p:nvSpPr>
        <p:spPr>
          <a:xfrm>
            <a:off x="272143" y="236387"/>
            <a:ext cx="10515600" cy="1325563"/>
          </a:xfrm>
        </p:spPr>
        <p:txBody>
          <a:bodyPr/>
          <a:lstStyle/>
          <a:p>
            <a:r>
              <a:rPr lang="en-GB">
                <a:latin typeface="Arial" panose="020B0604020202020204" pitchFamily="34" charset="0"/>
                <a:cs typeface="Arial" panose="020B0604020202020204" pitchFamily="34" charset="0"/>
              </a:rPr>
              <a:t>allylic: conformations</a:t>
            </a:r>
          </a:p>
        </p:txBody>
      </p:sp>
      <p:pic>
        <p:nvPicPr>
          <p:cNvPr id="9" name="Picture 8">
            <a:extLst>
              <a:ext uri="{FF2B5EF4-FFF2-40B4-BE49-F238E27FC236}">
                <a16:creationId xmlns:a16="http://schemas.microsoft.com/office/drawing/2014/main" id="{B749E33C-A8BB-0A6F-6363-33F3584FC48E}"/>
              </a:ext>
            </a:extLst>
          </p:cNvPr>
          <p:cNvPicPr>
            <a:picLocks noChangeAspect="1"/>
          </p:cNvPicPr>
          <p:nvPr/>
        </p:nvPicPr>
        <p:blipFill>
          <a:blip r:embed="rId2"/>
          <a:stretch>
            <a:fillRect/>
          </a:stretch>
        </p:blipFill>
        <p:spPr>
          <a:xfrm>
            <a:off x="1562923" y="2089051"/>
            <a:ext cx="2082432" cy="2238225"/>
          </a:xfrm>
          <a:prstGeom prst="rect">
            <a:avLst/>
          </a:prstGeom>
        </p:spPr>
      </p:pic>
      <p:pic>
        <p:nvPicPr>
          <p:cNvPr id="11" name="Picture 10">
            <a:extLst>
              <a:ext uri="{FF2B5EF4-FFF2-40B4-BE49-F238E27FC236}">
                <a16:creationId xmlns:a16="http://schemas.microsoft.com/office/drawing/2014/main" id="{90AD153F-1B2C-ABA4-24D5-399F029F1FD8}"/>
              </a:ext>
            </a:extLst>
          </p:cNvPr>
          <p:cNvPicPr>
            <a:picLocks noChangeAspect="1"/>
          </p:cNvPicPr>
          <p:nvPr/>
        </p:nvPicPr>
        <p:blipFill>
          <a:blip r:embed="rId3"/>
          <a:stretch>
            <a:fillRect/>
          </a:stretch>
        </p:blipFill>
        <p:spPr>
          <a:xfrm>
            <a:off x="4905925" y="2326909"/>
            <a:ext cx="2082433" cy="2000367"/>
          </a:xfrm>
          <a:prstGeom prst="rect">
            <a:avLst/>
          </a:prstGeom>
        </p:spPr>
      </p:pic>
      <p:pic>
        <p:nvPicPr>
          <p:cNvPr id="13" name="Picture 12">
            <a:extLst>
              <a:ext uri="{FF2B5EF4-FFF2-40B4-BE49-F238E27FC236}">
                <a16:creationId xmlns:a16="http://schemas.microsoft.com/office/drawing/2014/main" id="{28980676-086C-544E-800B-EA59A6A09373}"/>
              </a:ext>
            </a:extLst>
          </p:cNvPr>
          <p:cNvPicPr>
            <a:picLocks noChangeAspect="1"/>
          </p:cNvPicPr>
          <p:nvPr/>
        </p:nvPicPr>
        <p:blipFill>
          <a:blip r:embed="rId4"/>
          <a:stretch>
            <a:fillRect/>
          </a:stretch>
        </p:blipFill>
        <p:spPr>
          <a:xfrm>
            <a:off x="8161843" y="2145556"/>
            <a:ext cx="2291245" cy="2125213"/>
          </a:xfrm>
          <a:prstGeom prst="rect">
            <a:avLst/>
          </a:prstGeom>
        </p:spPr>
      </p:pic>
      <p:sp>
        <p:nvSpPr>
          <p:cNvPr id="14" name="TextBox 13">
            <a:extLst>
              <a:ext uri="{FF2B5EF4-FFF2-40B4-BE49-F238E27FC236}">
                <a16:creationId xmlns:a16="http://schemas.microsoft.com/office/drawing/2014/main" id="{D72B76F9-CD44-AF4B-A591-B4766E7AD04D}"/>
              </a:ext>
            </a:extLst>
          </p:cNvPr>
          <p:cNvSpPr txBox="1"/>
          <p:nvPr/>
        </p:nvSpPr>
        <p:spPr>
          <a:xfrm>
            <a:off x="1743993" y="4851062"/>
            <a:ext cx="2381693" cy="369332"/>
          </a:xfrm>
          <a:prstGeom prst="rect">
            <a:avLst/>
          </a:prstGeom>
          <a:noFill/>
        </p:spPr>
        <p:txBody>
          <a:bodyPr wrap="square" rtlCol="0">
            <a:spAutoFit/>
          </a:bodyPr>
          <a:lstStyle/>
          <a:p>
            <a:r>
              <a:rPr lang="en-GB">
                <a:latin typeface="Arial" panose="020B0604020202020204" pitchFamily="34" charset="0"/>
                <a:cs typeface="Arial" panose="020B0604020202020204" pitchFamily="34" charset="0"/>
              </a:rPr>
              <a:t>DFT Hessian</a:t>
            </a:r>
          </a:p>
        </p:txBody>
      </p:sp>
      <p:sp>
        <p:nvSpPr>
          <p:cNvPr id="15" name="TextBox 14">
            <a:extLst>
              <a:ext uri="{FF2B5EF4-FFF2-40B4-BE49-F238E27FC236}">
                <a16:creationId xmlns:a16="http://schemas.microsoft.com/office/drawing/2014/main" id="{EEF5D1C0-F0A9-6188-2426-790683C05B2D}"/>
              </a:ext>
            </a:extLst>
          </p:cNvPr>
          <p:cNvSpPr txBox="1"/>
          <p:nvPr/>
        </p:nvSpPr>
        <p:spPr>
          <a:xfrm>
            <a:off x="5151221" y="4851062"/>
            <a:ext cx="2381693" cy="369332"/>
          </a:xfrm>
          <a:prstGeom prst="rect">
            <a:avLst/>
          </a:prstGeom>
          <a:noFill/>
        </p:spPr>
        <p:txBody>
          <a:bodyPr wrap="square" rtlCol="0">
            <a:spAutoFit/>
          </a:bodyPr>
          <a:lstStyle/>
          <a:p>
            <a:r>
              <a:rPr lang="en-GB">
                <a:latin typeface="Arial" panose="020B0604020202020204" pitchFamily="34" charset="0"/>
                <a:cs typeface="Arial" panose="020B0604020202020204" pitchFamily="34" charset="0"/>
              </a:rPr>
              <a:t>HF Hessian</a:t>
            </a:r>
          </a:p>
        </p:txBody>
      </p:sp>
      <p:sp>
        <p:nvSpPr>
          <p:cNvPr id="16" name="TextBox 15">
            <a:extLst>
              <a:ext uri="{FF2B5EF4-FFF2-40B4-BE49-F238E27FC236}">
                <a16:creationId xmlns:a16="http://schemas.microsoft.com/office/drawing/2014/main" id="{07D52AAA-F5F7-8C79-30B3-CF4E0D19F9D5}"/>
              </a:ext>
            </a:extLst>
          </p:cNvPr>
          <p:cNvSpPr txBox="1"/>
          <p:nvPr/>
        </p:nvSpPr>
        <p:spPr>
          <a:xfrm>
            <a:off x="8188335" y="4851062"/>
            <a:ext cx="2381693" cy="369332"/>
          </a:xfrm>
          <a:prstGeom prst="rect">
            <a:avLst/>
          </a:prstGeom>
          <a:noFill/>
        </p:spPr>
        <p:txBody>
          <a:bodyPr wrap="square" rtlCol="0">
            <a:spAutoFit/>
          </a:bodyPr>
          <a:lstStyle/>
          <a:p>
            <a:r>
              <a:rPr lang="en-GB">
                <a:latin typeface="Arial" panose="020B0604020202020204" pitchFamily="34" charset="0"/>
                <a:cs typeface="Arial" panose="020B0604020202020204" pitchFamily="34" charset="0"/>
              </a:rPr>
              <a:t>SQM Hessian</a:t>
            </a:r>
          </a:p>
        </p:txBody>
      </p:sp>
    </p:spTree>
    <p:extLst>
      <p:ext uri="{BB962C8B-B14F-4D97-AF65-F5344CB8AC3E}">
        <p14:creationId xmlns:p14="http://schemas.microsoft.com/office/powerpoint/2010/main" val="22017893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BCED4C-176B-7492-C037-8F335CE13B3B}"/>
              </a:ext>
            </a:extLst>
          </p:cNvPr>
          <p:cNvSpPr>
            <a:spLocks noGrp="1"/>
          </p:cNvSpPr>
          <p:nvPr>
            <p:ph type="title"/>
          </p:nvPr>
        </p:nvSpPr>
        <p:spPr>
          <a:xfrm>
            <a:off x="272143" y="236387"/>
            <a:ext cx="10515600" cy="1325563"/>
          </a:xfrm>
        </p:spPr>
        <p:txBody>
          <a:bodyPr/>
          <a:lstStyle/>
          <a:p>
            <a:r>
              <a:rPr lang="en-GB">
                <a:latin typeface="Arial" panose="020B0604020202020204" pitchFamily="34" charset="0"/>
                <a:cs typeface="Arial" panose="020B0604020202020204" pitchFamily="34" charset="0"/>
              </a:rPr>
              <a:t>cyclic</a:t>
            </a:r>
          </a:p>
        </p:txBody>
      </p:sp>
      <p:pic>
        <p:nvPicPr>
          <p:cNvPr id="5" name="Picture 4">
            <a:extLst>
              <a:ext uri="{FF2B5EF4-FFF2-40B4-BE49-F238E27FC236}">
                <a16:creationId xmlns:a16="http://schemas.microsoft.com/office/drawing/2014/main" id="{E9432278-901A-BD3E-EBAB-04E44361CDBF}"/>
              </a:ext>
            </a:extLst>
          </p:cNvPr>
          <p:cNvPicPr>
            <a:picLocks noChangeAspect="1"/>
          </p:cNvPicPr>
          <p:nvPr/>
        </p:nvPicPr>
        <p:blipFill>
          <a:blip r:embed="rId2"/>
          <a:stretch>
            <a:fillRect/>
          </a:stretch>
        </p:blipFill>
        <p:spPr>
          <a:xfrm>
            <a:off x="272143" y="1444398"/>
            <a:ext cx="5638800" cy="4600575"/>
          </a:xfrm>
          <a:prstGeom prst="rect">
            <a:avLst/>
          </a:prstGeom>
        </p:spPr>
      </p:pic>
      <p:pic>
        <p:nvPicPr>
          <p:cNvPr id="7" name="Picture 6">
            <a:extLst>
              <a:ext uri="{FF2B5EF4-FFF2-40B4-BE49-F238E27FC236}">
                <a16:creationId xmlns:a16="http://schemas.microsoft.com/office/drawing/2014/main" id="{6DC44759-1D31-62A0-41A7-AF9623470FD3}"/>
              </a:ext>
            </a:extLst>
          </p:cNvPr>
          <p:cNvPicPr>
            <a:picLocks noChangeAspect="1"/>
          </p:cNvPicPr>
          <p:nvPr/>
        </p:nvPicPr>
        <p:blipFill>
          <a:blip r:embed="rId3"/>
          <a:stretch>
            <a:fillRect/>
          </a:stretch>
        </p:blipFill>
        <p:spPr>
          <a:xfrm>
            <a:off x="6096000" y="1444398"/>
            <a:ext cx="5391150" cy="4657725"/>
          </a:xfrm>
          <a:prstGeom prst="rect">
            <a:avLst/>
          </a:prstGeom>
        </p:spPr>
      </p:pic>
    </p:spTree>
    <p:extLst>
      <p:ext uri="{BB962C8B-B14F-4D97-AF65-F5344CB8AC3E}">
        <p14:creationId xmlns:p14="http://schemas.microsoft.com/office/powerpoint/2010/main" val="42269545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BCED4C-176B-7492-C037-8F335CE13B3B}"/>
              </a:ext>
            </a:extLst>
          </p:cNvPr>
          <p:cNvSpPr>
            <a:spLocks noGrp="1"/>
          </p:cNvSpPr>
          <p:nvPr>
            <p:ph type="title"/>
          </p:nvPr>
        </p:nvSpPr>
        <p:spPr>
          <a:xfrm>
            <a:off x="272143" y="236387"/>
            <a:ext cx="10515600" cy="1325563"/>
          </a:xfrm>
        </p:spPr>
        <p:txBody>
          <a:bodyPr/>
          <a:lstStyle/>
          <a:p>
            <a:r>
              <a:rPr lang="en-GB">
                <a:latin typeface="Arial" panose="020B0604020202020204" pitchFamily="34" charset="0"/>
                <a:cs typeface="Arial" panose="020B0604020202020204" pitchFamily="34" charset="0"/>
              </a:rPr>
              <a:t>cyclic: conformations</a:t>
            </a:r>
          </a:p>
        </p:txBody>
      </p:sp>
      <p:sp>
        <p:nvSpPr>
          <p:cNvPr id="14" name="TextBox 13">
            <a:extLst>
              <a:ext uri="{FF2B5EF4-FFF2-40B4-BE49-F238E27FC236}">
                <a16:creationId xmlns:a16="http://schemas.microsoft.com/office/drawing/2014/main" id="{D72B76F9-CD44-AF4B-A591-B4766E7AD04D}"/>
              </a:ext>
            </a:extLst>
          </p:cNvPr>
          <p:cNvSpPr txBox="1"/>
          <p:nvPr/>
        </p:nvSpPr>
        <p:spPr>
          <a:xfrm>
            <a:off x="1250971" y="4851062"/>
            <a:ext cx="2381693" cy="369332"/>
          </a:xfrm>
          <a:prstGeom prst="rect">
            <a:avLst/>
          </a:prstGeom>
          <a:noFill/>
        </p:spPr>
        <p:txBody>
          <a:bodyPr wrap="square" rtlCol="0">
            <a:spAutoFit/>
          </a:bodyPr>
          <a:lstStyle/>
          <a:p>
            <a:r>
              <a:rPr lang="en-GB">
                <a:latin typeface="Arial" panose="020B0604020202020204" pitchFamily="34" charset="0"/>
                <a:cs typeface="Arial" panose="020B0604020202020204" pitchFamily="34" charset="0"/>
              </a:rPr>
              <a:t>DFT Hessian</a:t>
            </a:r>
          </a:p>
        </p:txBody>
      </p:sp>
      <p:sp>
        <p:nvSpPr>
          <p:cNvPr id="15" name="TextBox 14">
            <a:extLst>
              <a:ext uri="{FF2B5EF4-FFF2-40B4-BE49-F238E27FC236}">
                <a16:creationId xmlns:a16="http://schemas.microsoft.com/office/drawing/2014/main" id="{EEF5D1C0-F0A9-6188-2426-790683C05B2D}"/>
              </a:ext>
            </a:extLst>
          </p:cNvPr>
          <p:cNvSpPr txBox="1"/>
          <p:nvPr/>
        </p:nvSpPr>
        <p:spPr>
          <a:xfrm>
            <a:off x="5151221" y="4851062"/>
            <a:ext cx="2381693" cy="369332"/>
          </a:xfrm>
          <a:prstGeom prst="rect">
            <a:avLst/>
          </a:prstGeom>
          <a:noFill/>
        </p:spPr>
        <p:txBody>
          <a:bodyPr wrap="square" rtlCol="0">
            <a:spAutoFit/>
          </a:bodyPr>
          <a:lstStyle/>
          <a:p>
            <a:r>
              <a:rPr lang="en-GB">
                <a:latin typeface="Arial" panose="020B0604020202020204" pitchFamily="34" charset="0"/>
                <a:cs typeface="Arial" panose="020B0604020202020204" pitchFamily="34" charset="0"/>
              </a:rPr>
              <a:t>HF Hessian</a:t>
            </a:r>
          </a:p>
        </p:txBody>
      </p:sp>
      <p:sp>
        <p:nvSpPr>
          <p:cNvPr id="16" name="TextBox 15">
            <a:extLst>
              <a:ext uri="{FF2B5EF4-FFF2-40B4-BE49-F238E27FC236}">
                <a16:creationId xmlns:a16="http://schemas.microsoft.com/office/drawing/2014/main" id="{07D52AAA-F5F7-8C79-30B3-CF4E0D19F9D5}"/>
              </a:ext>
            </a:extLst>
          </p:cNvPr>
          <p:cNvSpPr txBox="1"/>
          <p:nvPr/>
        </p:nvSpPr>
        <p:spPr>
          <a:xfrm>
            <a:off x="8896793" y="4851062"/>
            <a:ext cx="2381693" cy="369332"/>
          </a:xfrm>
          <a:prstGeom prst="rect">
            <a:avLst/>
          </a:prstGeom>
          <a:noFill/>
        </p:spPr>
        <p:txBody>
          <a:bodyPr wrap="square" rtlCol="0">
            <a:spAutoFit/>
          </a:bodyPr>
          <a:lstStyle/>
          <a:p>
            <a:r>
              <a:rPr lang="en-GB">
                <a:latin typeface="Arial" panose="020B0604020202020204" pitchFamily="34" charset="0"/>
                <a:cs typeface="Arial" panose="020B0604020202020204" pitchFamily="34" charset="0"/>
              </a:rPr>
              <a:t>SQM Hessian</a:t>
            </a:r>
          </a:p>
        </p:txBody>
      </p:sp>
      <p:pic>
        <p:nvPicPr>
          <p:cNvPr id="3" name="Picture 2">
            <a:extLst>
              <a:ext uri="{FF2B5EF4-FFF2-40B4-BE49-F238E27FC236}">
                <a16:creationId xmlns:a16="http://schemas.microsoft.com/office/drawing/2014/main" id="{6B7E008D-5B86-D184-D1D6-BCBC77C7E583}"/>
              </a:ext>
            </a:extLst>
          </p:cNvPr>
          <p:cNvPicPr>
            <a:picLocks noChangeAspect="1"/>
          </p:cNvPicPr>
          <p:nvPr/>
        </p:nvPicPr>
        <p:blipFill>
          <a:blip r:embed="rId2"/>
          <a:stretch>
            <a:fillRect/>
          </a:stretch>
        </p:blipFill>
        <p:spPr>
          <a:xfrm>
            <a:off x="408833" y="2515254"/>
            <a:ext cx="3427407" cy="1827491"/>
          </a:xfrm>
          <a:prstGeom prst="rect">
            <a:avLst/>
          </a:prstGeom>
        </p:spPr>
      </p:pic>
      <p:pic>
        <p:nvPicPr>
          <p:cNvPr id="5" name="Picture 4">
            <a:extLst>
              <a:ext uri="{FF2B5EF4-FFF2-40B4-BE49-F238E27FC236}">
                <a16:creationId xmlns:a16="http://schemas.microsoft.com/office/drawing/2014/main" id="{63F84B1D-4955-6925-7D0E-13FDB9C41B98}"/>
              </a:ext>
            </a:extLst>
          </p:cNvPr>
          <p:cNvPicPr>
            <a:picLocks noChangeAspect="1"/>
          </p:cNvPicPr>
          <p:nvPr/>
        </p:nvPicPr>
        <p:blipFill>
          <a:blip r:embed="rId3"/>
          <a:stretch>
            <a:fillRect/>
          </a:stretch>
        </p:blipFill>
        <p:spPr>
          <a:xfrm rot="21276908">
            <a:off x="4145416" y="2493482"/>
            <a:ext cx="3387498" cy="2029610"/>
          </a:xfrm>
          <a:prstGeom prst="rect">
            <a:avLst/>
          </a:prstGeom>
        </p:spPr>
      </p:pic>
      <p:pic>
        <p:nvPicPr>
          <p:cNvPr id="7" name="Picture 6">
            <a:extLst>
              <a:ext uri="{FF2B5EF4-FFF2-40B4-BE49-F238E27FC236}">
                <a16:creationId xmlns:a16="http://schemas.microsoft.com/office/drawing/2014/main" id="{0CF221EB-7760-E658-5CFC-EA30BB23CC51}"/>
              </a:ext>
            </a:extLst>
          </p:cNvPr>
          <p:cNvPicPr>
            <a:picLocks noChangeAspect="1"/>
          </p:cNvPicPr>
          <p:nvPr/>
        </p:nvPicPr>
        <p:blipFill>
          <a:blip r:embed="rId4"/>
          <a:stretch>
            <a:fillRect/>
          </a:stretch>
        </p:blipFill>
        <p:spPr>
          <a:xfrm>
            <a:off x="7961834" y="2515254"/>
            <a:ext cx="3563018" cy="1994996"/>
          </a:xfrm>
          <a:prstGeom prst="rect">
            <a:avLst/>
          </a:prstGeom>
        </p:spPr>
      </p:pic>
    </p:spTree>
    <p:extLst>
      <p:ext uri="{BB962C8B-B14F-4D97-AF65-F5344CB8AC3E}">
        <p14:creationId xmlns:p14="http://schemas.microsoft.com/office/powerpoint/2010/main" val="42555201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BCED4C-176B-7492-C037-8F335CE13B3B}"/>
              </a:ext>
            </a:extLst>
          </p:cNvPr>
          <p:cNvSpPr>
            <a:spLocks noGrp="1"/>
          </p:cNvSpPr>
          <p:nvPr>
            <p:ph type="title"/>
          </p:nvPr>
        </p:nvSpPr>
        <p:spPr>
          <a:xfrm>
            <a:off x="272143" y="236387"/>
            <a:ext cx="10515600" cy="1325563"/>
          </a:xfrm>
        </p:spPr>
        <p:txBody>
          <a:bodyPr/>
          <a:lstStyle/>
          <a:p>
            <a:r>
              <a:rPr lang="en-GB">
                <a:latin typeface="Arial" panose="020B0604020202020204" pitchFamily="34" charset="0"/>
                <a:cs typeface="Arial" panose="020B0604020202020204" pitchFamily="34" charset="0"/>
              </a:rPr>
              <a:t>DA_1</a:t>
            </a:r>
          </a:p>
        </p:txBody>
      </p:sp>
      <p:pic>
        <p:nvPicPr>
          <p:cNvPr id="4" name="Picture 3">
            <a:extLst>
              <a:ext uri="{FF2B5EF4-FFF2-40B4-BE49-F238E27FC236}">
                <a16:creationId xmlns:a16="http://schemas.microsoft.com/office/drawing/2014/main" id="{4A876C22-B0DD-75DE-E984-8AB8197DF619}"/>
              </a:ext>
            </a:extLst>
          </p:cNvPr>
          <p:cNvPicPr>
            <a:picLocks noChangeAspect="1"/>
          </p:cNvPicPr>
          <p:nvPr/>
        </p:nvPicPr>
        <p:blipFill>
          <a:blip r:embed="rId2"/>
          <a:stretch>
            <a:fillRect/>
          </a:stretch>
        </p:blipFill>
        <p:spPr>
          <a:xfrm>
            <a:off x="391205" y="1670807"/>
            <a:ext cx="5553075" cy="4657725"/>
          </a:xfrm>
          <a:prstGeom prst="rect">
            <a:avLst/>
          </a:prstGeom>
        </p:spPr>
      </p:pic>
      <p:pic>
        <p:nvPicPr>
          <p:cNvPr id="6" name="Picture 5">
            <a:extLst>
              <a:ext uri="{FF2B5EF4-FFF2-40B4-BE49-F238E27FC236}">
                <a16:creationId xmlns:a16="http://schemas.microsoft.com/office/drawing/2014/main" id="{A7615F54-0F88-F24F-C419-3C59DDB597CD}"/>
              </a:ext>
            </a:extLst>
          </p:cNvPr>
          <p:cNvPicPr>
            <a:picLocks noChangeAspect="1"/>
          </p:cNvPicPr>
          <p:nvPr/>
        </p:nvPicPr>
        <p:blipFill>
          <a:blip r:embed="rId3"/>
          <a:stretch>
            <a:fillRect/>
          </a:stretch>
        </p:blipFill>
        <p:spPr>
          <a:xfrm>
            <a:off x="6247722" y="1670807"/>
            <a:ext cx="5391150" cy="4657725"/>
          </a:xfrm>
          <a:prstGeom prst="rect">
            <a:avLst/>
          </a:prstGeom>
        </p:spPr>
      </p:pic>
    </p:spTree>
    <p:extLst>
      <p:ext uri="{BB962C8B-B14F-4D97-AF65-F5344CB8AC3E}">
        <p14:creationId xmlns:p14="http://schemas.microsoft.com/office/powerpoint/2010/main" val="20204720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BCED4C-176B-7492-C037-8F335CE13B3B}"/>
              </a:ext>
            </a:extLst>
          </p:cNvPr>
          <p:cNvSpPr>
            <a:spLocks noGrp="1"/>
          </p:cNvSpPr>
          <p:nvPr>
            <p:ph type="title"/>
          </p:nvPr>
        </p:nvSpPr>
        <p:spPr>
          <a:xfrm>
            <a:off x="272143" y="236387"/>
            <a:ext cx="10515600" cy="1325563"/>
          </a:xfrm>
        </p:spPr>
        <p:txBody>
          <a:bodyPr/>
          <a:lstStyle/>
          <a:p>
            <a:r>
              <a:rPr lang="en-GB">
                <a:latin typeface="Arial" panose="020B0604020202020204" pitchFamily="34" charset="0"/>
                <a:cs typeface="Arial" panose="020B0604020202020204" pitchFamily="34" charset="0"/>
              </a:rPr>
              <a:t>DA_1: conformations</a:t>
            </a:r>
          </a:p>
        </p:txBody>
      </p:sp>
      <p:sp>
        <p:nvSpPr>
          <p:cNvPr id="14" name="TextBox 13">
            <a:extLst>
              <a:ext uri="{FF2B5EF4-FFF2-40B4-BE49-F238E27FC236}">
                <a16:creationId xmlns:a16="http://schemas.microsoft.com/office/drawing/2014/main" id="{D72B76F9-CD44-AF4B-A591-B4766E7AD04D}"/>
              </a:ext>
            </a:extLst>
          </p:cNvPr>
          <p:cNvSpPr txBox="1"/>
          <p:nvPr/>
        </p:nvSpPr>
        <p:spPr>
          <a:xfrm>
            <a:off x="1250971" y="4851062"/>
            <a:ext cx="2381693" cy="369332"/>
          </a:xfrm>
          <a:prstGeom prst="rect">
            <a:avLst/>
          </a:prstGeom>
          <a:noFill/>
        </p:spPr>
        <p:txBody>
          <a:bodyPr wrap="square" rtlCol="0">
            <a:spAutoFit/>
          </a:bodyPr>
          <a:lstStyle/>
          <a:p>
            <a:r>
              <a:rPr lang="en-GB">
                <a:latin typeface="Arial" panose="020B0604020202020204" pitchFamily="34" charset="0"/>
                <a:cs typeface="Arial" panose="020B0604020202020204" pitchFamily="34" charset="0"/>
              </a:rPr>
              <a:t>DFT Hessian</a:t>
            </a:r>
          </a:p>
        </p:txBody>
      </p:sp>
      <p:sp>
        <p:nvSpPr>
          <p:cNvPr id="15" name="TextBox 14">
            <a:extLst>
              <a:ext uri="{FF2B5EF4-FFF2-40B4-BE49-F238E27FC236}">
                <a16:creationId xmlns:a16="http://schemas.microsoft.com/office/drawing/2014/main" id="{EEF5D1C0-F0A9-6188-2426-790683C05B2D}"/>
              </a:ext>
            </a:extLst>
          </p:cNvPr>
          <p:cNvSpPr txBox="1"/>
          <p:nvPr/>
        </p:nvSpPr>
        <p:spPr>
          <a:xfrm>
            <a:off x="5151221" y="4851062"/>
            <a:ext cx="2381693" cy="369332"/>
          </a:xfrm>
          <a:prstGeom prst="rect">
            <a:avLst/>
          </a:prstGeom>
          <a:noFill/>
        </p:spPr>
        <p:txBody>
          <a:bodyPr wrap="square" rtlCol="0">
            <a:spAutoFit/>
          </a:bodyPr>
          <a:lstStyle/>
          <a:p>
            <a:r>
              <a:rPr lang="en-GB">
                <a:latin typeface="Arial" panose="020B0604020202020204" pitchFamily="34" charset="0"/>
                <a:cs typeface="Arial" panose="020B0604020202020204" pitchFamily="34" charset="0"/>
              </a:rPr>
              <a:t>HF Hessian</a:t>
            </a:r>
          </a:p>
        </p:txBody>
      </p:sp>
      <p:sp>
        <p:nvSpPr>
          <p:cNvPr id="16" name="TextBox 15">
            <a:extLst>
              <a:ext uri="{FF2B5EF4-FFF2-40B4-BE49-F238E27FC236}">
                <a16:creationId xmlns:a16="http://schemas.microsoft.com/office/drawing/2014/main" id="{07D52AAA-F5F7-8C79-30B3-CF4E0D19F9D5}"/>
              </a:ext>
            </a:extLst>
          </p:cNvPr>
          <p:cNvSpPr txBox="1"/>
          <p:nvPr/>
        </p:nvSpPr>
        <p:spPr>
          <a:xfrm>
            <a:off x="8896793" y="4851062"/>
            <a:ext cx="2381693" cy="369332"/>
          </a:xfrm>
          <a:prstGeom prst="rect">
            <a:avLst/>
          </a:prstGeom>
          <a:noFill/>
        </p:spPr>
        <p:txBody>
          <a:bodyPr wrap="square" rtlCol="0">
            <a:spAutoFit/>
          </a:bodyPr>
          <a:lstStyle/>
          <a:p>
            <a:r>
              <a:rPr lang="en-GB">
                <a:latin typeface="Arial" panose="020B0604020202020204" pitchFamily="34" charset="0"/>
                <a:cs typeface="Arial" panose="020B0604020202020204" pitchFamily="34" charset="0"/>
              </a:rPr>
              <a:t>SQM Hessian</a:t>
            </a:r>
          </a:p>
        </p:txBody>
      </p:sp>
      <p:pic>
        <p:nvPicPr>
          <p:cNvPr id="6" name="Picture 5">
            <a:extLst>
              <a:ext uri="{FF2B5EF4-FFF2-40B4-BE49-F238E27FC236}">
                <a16:creationId xmlns:a16="http://schemas.microsoft.com/office/drawing/2014/main" id="{FBA40601-92F1-6893-12EE-44723531BD09}"/>
              </a:ext>
            </a:extLst>
          </p:cNvPr>
          <p:cNvPicPr>
            <a:picLocks noChangeAspect="1"/>
          </p:cNvPicPr>
          <p:nvPr/>
        </p:nvPicPr>
        <p:blipFill>
          <a:blip r:embed="rId2"/>
          <a:stretch>
            <a:fillRect/>
          </a:stretch>
        </p:blipFill>
        <p:spPr>
          <a:xfrm>
            <a:off x="1015693" y="2178863"/>
            <a:ext cx="2254103" cy="2465614"/>
          </a:xfrm>
          <a:prstGeom prst="rect">
            <a:avLst/>
          </a:prstGeom>
        </p:spPr>
      </p:pic>
      <p:pic>
        <p:nvPicPr>
          <p:cNvPr id="9" name="Picture 8">
            <a:extLst>
              <a:ext uri="{FF2B5EF4-FFF2-40B4-BE49-F238E27FC236}">
                <a16:creationId xmlns:a16="http://schemas.microsoft.com/office/drawing/2014/main" id="{E2A5E696-6994-EDCE-F883-AD57F54A9540}"/>
              </a:ext>
            </a:extLst>
          </p:cNvPr>
          <p:cNvPicPr>
            <a:picLocks noChangeAspect="1"/>
          </p:cNvPicPr>
          <p:nvPr/>
        </p:nvPicPr>
        <p:blipFill>
          <a:blip r:embed="rId3"/>
          <a:stretch>
            <a:fillRect/>
          </a:stretch>
        </p:blipFill>
        <p:spPr>
          <a:xfrm>
            <a:off x="4749126" y="2178863"/>
            <a:ext cx="2254103" cy="2331387"/>
          </a:xfrm>
          <a:prstGeom prst="rect">
            <a:avLst/>
          </a:prstGeom>
        </p:spPr>
      </p:pic>
      <p:pic>
        <p:nvPicPr>
          <p:cNvPr id="11" name="Picture 10">
            <a:extLst>
              <a:ext uri="{FF2B5EF4-FFF2-40B4-BE49-F238E27FC236}">
                <a16:creationId xmlns:a16="http://schemas.microsoft.com/office/drawing/2014/main" id="{6AB81111-C792-25EF-E747-6CC61A36C792}"/>
              </a:ext>
            </a:extLst>
          </p:cNvPr>
          <p:cNvPicPr>
            <a:picLocks noChangeAspect="1"/>
          </p:cNvPicPr>
          <p:nvPr/>
        </p:nvPicPr>
        <p:blipFill>
          <a:blip r:embed="rId4"/>
          <a:stretch>
            <a:fillRect/>
          </a:stretch>
        </p:blipFill>
        <p:spPr>
          <a:xfrm>
            <a:off x="8376177" y="2263307"/>
            <a:ext cx="2411566" cy="2331386"/>
          </a:xfrm>
          <a:prstGeom prst="rect">
            <a:avLst/>
          </a:prstGeom>
        </p:spPr>
      </p:pic>
    </p:spTree>
    <p:extLst>
      <p:ext uri="{BB962C8B-B14F-4D97-AF65-F5344CB8AC3E}">
        <p14:creationId xmlns:p14="http://schemas.microsoft.com/office/powerpoint/2010/main" val="28203312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BCED4C-176B-7492-C037-8F335CE13B3B}"/>
              </a:ext>
            </a:extLst>
          </p:cNvPr>
          <p:cNvSpPr>
            <a:spLocks noGrp="1"/>
          </p:cNvSpPr>
          <p:nvPr>
            <p:ph type="title"/>
          </p:nvPr>
        </p:nvSpPr>
        <p:spPr>
          <a:xfrm>
            <a:off x="272143" y="236387"/>
            <a:ext cx="10515600" cy="1325563"/>
          </a:xfrm>
        </p:spPr>
        <p:txBody>
          <a:bodyPr/>
          <a:lstStyle/>
          <a:p>
            <a:r>
              <a:rPr lang="en-GB">
                <a:latin typeface="Arial" panose="020B0604020202020204" pitchFamily="34" charset="0"/>
                <a:cs typeface="Arial" panose="020B0604020202020204" pitchFamily="34" charset="0"/>
              </a:rPr>
              <a:t>DA_2</a:t>
            </a:r>
          </a:p>
        </p:txBody>
      </p:sp>
      <p:pic>
        <p:nvPicPr>
          <p:cNvPr id="4" name="Picture 3">
            <a:extLst>
              <a:ext uri="{FF2B5EF4-FFF2-40B4-BE49-F238E27FC236}">
                <a16:creationId xmlns:a16="http://schemas.microsoft.com/office/drawing/2014/main" id="{381EB5C7-6095-F35E-9002-663D48EFA887}"/>
              </a:ext>
            </a:extLst>
          </p:cNvPr>
          <p:cNvPicPr>
            <a:picLocks noChangeAspect="1"/>
          </p:cNvPicPr>
          <p:nvPr/>
        </p:nvPicPr>
        <p:blipFill>
          <a:blip r:embed="rId2"/>
          <a:stretch>
            <a:fillRect/>
          </a:stretch>
        </p:blipFill>
        <p:spPr>
          <a:xfrm>
            <a:off x="272143" y="1846636"/>
            <a:ext cx="5638800" cy="4657725"/>
          </a:xfrm>
          <a:prstGeom prst="rect">
            <a:avLst/>
          </a:prstGeom>
        </p:spPr>
      </p:pic>
      <p:pic>
        <p:nvPicPr>
          <p:cNvPr id="6" name="Picture 5">
            <a:extLst>
              <a:ext uri="{FF2B5EF4-FFF2-40B4-BE49-F238E27FC236}">
                <a16:creationId xmlns:a16="http://schemas.microsoft.com/office/drawing/2014/main" id="{DE94DC3D-FBAE-F987-A376-BAA92053517C}"/>
              </a:ext>
            </a:extLst>
          </p:cNvPr>
          <p:cNvPicPr>
            <a:picLocks noChangeAspect="1"/>
          </p:cNvPicPr>
          <p:nvPr/>
        </p:nvPicPr>
        <p:blipFill>
          <a:blip r:embed="rId3"/>
          <a:stretch>
            <a:fillRect/>
          </a:stretch>
        </p:blipFill>
        <p:spPr>
          <a:xfrm>
            <a:off x="6096000" y="1846636"/>
            <a:ext cx="5476875" cy="4657725"/>
          </a:xfrm>
          <a:prstGeom prst="rect">
            <a:avLst/>
          </a:prstGeom>
        </p:spPr>
      </p:pic>
    </p:spTree>
    <p:extLst>
      <p:ext uri="{BB962C8B-B14F-4D97-AF65-F5344CB8AC3E}">
        <p14:creationId xmlns:p14="http://schemas.microsoft.com/office/powerpoint/2010/main" val="34547596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BCED4C-176B-7492-C037-8F335CE13B3B}"/>
              </a:ext>
            </a:extLst>
          </p:cNvPr>
          <p:cNvSpPr>
            <a:spLocks noGrp="1"/>
          </p:cNvSpPr>
          <p:nvPr>
            <p:ph type="title"/>
          </p:nvPr>
        </p:nvSpPr>
        <p:spPr>
          <a:xfrm>
            <a:off x="272143" y="236387"/>
            <a:ext cx="10515600" cy="1325563"/>
          </a:xfrm>
        </p:spPr>
        <p:txBody>
          <a:bodyPr/>
          <a:lstStyle/>
          <a:p>
            <a:r>
              <a:rPr lang="en-GB">
                <a:latin typeface="Arial" panose="020B0604020202020204" pitchFamily="34" charset="0"/>
                <a:cs typeface="Arial" panose="020B0604020202020204" pitchFamily="34" charset="0"/>
              </a:rPr>
              <a:t>DA_2: conformations</a:t>
            </a:r>
          </a:p>
        </p:txBody>
      </p:sp>
      <p:sp>
        <p:nvSpPr>
          <p:cNvPr id="14" name="TextBox 13">
            <a:extLst>
              <a:ext uri="{FF2B5EF4-FFF2-40B4-BE49-F238E27FC236}">
                <a16:creationId xmlns:a16="http://schemas.microsoft.com/office/drawing/2014/main" id="{D72B76F9-CD44-AF4B-A591-B4766E7AD04D}"/>
              </a:ext>
            </a:extLst>
          </p:cNvPr>
          <p:cNvSpPr txBox="1"/>
          <p:nvPr/>
        </p:nvSpPr>
        <p:spPr>
          <a:xfrm>
            <a:off x="761114" y="4851062"/>
            <a:ext cx="2381693" cy="369332"/>
          </a:xfrm>
          <a:prstGeom prst="rect">
            <a:avLst/>
          </a:prstGeom>
          <a:noFill/>
        </p:spPr>
        <p:txBody>
          <a:bodyPr wrap="square" rtlCol="0">
            <a:spAutoFit/>
          </a:bodyPr>
          <a:lstStyle/>
          <a:p>
            <a:r>
              <a:rPr lang="en-GB">
                <a:latin typeface="Arial" panose="020B0604020202020204" pitchFamily="34" charset="0"/>
                <a:cs typeface="Arial" panose="020B0604020202020204" pitchFamily="34" charset="0"/>
              </a:rPr>
              <a:t>DFT Hessian</a:t>
            </a:r>
          </a:p>
        </p:txBody>
      </p:sp>
      <p:sp>
        <p:nvSpPr>
          <p:cNvPr id="15" name="TextBox 14">
            <a:extLst>
              <a:ext uri="{FF2B5EF4-FFF2-40B4-BE49-F238E27FC236}">
                <a16:creationId xmlns:a16="http://schemas.microsoft.com/office/drawing/2014/main" id="{EEF5D1C0-F0A9-6188-2426-790683C05B2D}"/>
              </a:ext>
            </a:extLst>
          </p:cNvPr>
          <p:cNvSpPr txBox="1"/>
          <p:nvPr/>
        </p:nvSpPr>
        <p:spPr>
          <a:xfrm>
            <a:off x="3943422" y="4851062"/>
            <a:ext cx="2381693" cy="369332"/>
          </a:xfrm>
          <a:prstGeom prst="rect">
            <a:avLst/>
          </a:prstGeom>
          <a:noFill/>
        </p:spPr>
        <p:txBody>
          <a:bodyPr wrap="square" rtlCol="0">
            <a:spAutoFit/>
          </a:bodyPr>
          <a:lstStyle/>
          <a:p>
            <a:r>
              <a:rPr lang="en-GB">
                <a:latin typeface="Arial" panose="020B0604020202020204" pitchFamily="34" charset="0"/>
                <a:cs typeface="Arial" panose="020B0604020202020204" pitchFamily="34" charset="0"/>
              </a:rPr>
              <a:t>HF Hessian</a:t>
            </a:r>
          </a:p>
        </p:txBody>
      </p:sp>
      <p:sp>
        <p:nvSpPr>
          <p:cNvPr id="16" name="TextBox 15">
            <a:extLst>
              <a:ext uri="{FF2B5EF4-FFF2-40B4-BE49-F238E27FC236}">
                <a16:creationId xmlns:a16="http://schemas.microsoft.com/office/drawing/2014/main" id="{07D52AAA-F5F7-8C79-30B3-CF4E0D19F9D5}"/>
              </a:ext>
            </a:extLst>
          </p:cNvPr>
          <p:cNvSpPr txBox="1"/>
          <p:nvPr/>
        </p:nvSpPr>
        <p:spPr>
          <a:xfrm>
            <a:off x="7351022" y="4851062"/>
            <a:ext cx="2381693" cy="369332"/>
          </a:xfrm>
          <a:prstGeom prst="rect">
            <a:avLst/>
          </a:prstGeom>
          <a:noFill/>
        </p:spPr>
        <p:txBody>
          <a:bodyPr wrap="square" rtlCol="0">
            <a:spAutoFit/>
          </a:bodyPr>
          <a:lstStyle/>
          <a:p>
            <a:r>
              <a:rPr lang="en-GB" err="1">
                <a:latin typeface="Arial" panose="020B0604020202020204" pitchFamily="34" charset="0"/>
                <a:cs typeface="Arial" panose="020B0604020202020204" pitchFamily="34" charset="0"/>
              </a:rPr>
              <a:t>SQM_calcfc</a:t>
            </a:r>
            <a:endParaRPr lang="en-GB">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23D0E5D5-DFF8-1705-AD54-0D4590C7C65A}"/>
              </a:ext>
            </a:extLst>
          </p:cNvPr>
          <p:cNvPicPr>
            <a:picLocks noChangeAspect="1"/>
          </p:cNvPicPr>
          <p:nvPr/>
        </p:nvPicPr>
        <p:blipFill>
          <a:blip r:embed="rId2"/>
          <a:stretch>
            <a:fillRect/>
          </a:stretch>
        </p:blipFill>
        <p:spPr>
          <a:xfrm>
            <a:off x="244231" y="1783668"/>
            <a:ext cx="2595386" cy="2846552"/>
          </a:xfrm>
          <a:prstGeom prst="rect">
            <a:avLst/>
          </a:prstGeom>
        </p:spPr>
      </p:pic>
      <p:pic>
        <p:nvPicPr>
          <p:cNvPr id="7" name="Picture 6">
            <a:extLst>
              <a:ext uri="{FF2B5EF4-FFF2-40B4-BE49-F238E27FC236}">
                <a16:creationId xmlns:a16="http://schemas.microsoft.com/office/drawing/2014/main" id="{F8222009-758B-56D7-FFC4-E6A80314A137}"/>
              </a:ext>
            </a:extLst>
          </p:cNvPr>
          <p:cNvPicPr>
            <a:picLocks noChangeAspect="1"/>
          </p:cNvPicPr>
          <p:nvPr/>
        </p:nvPicPr>
        <p:blipFill>
          <a:blip r:embed="rId3"/>
          <a:stretch>
            <a:fillRect/>
          </a:stretch>
        </p:blipFill>
        <p:spPr>
          <a:xfrm>
            <a:off x="3142807" y="1800070"/>
            <a:ext cx="2953193" cy="2636779"/>
          </a:xfrm>
          <a:prstGeom prst="rect">
            <a:avLst/>
          </a:prstGeom>
        </p:spPr>
      </p:pic>
      <p:sp>
        <p:nvSpPr>
          <p:cNvPr id="8" name="TextBox 7">
            <a:extLst>
              <a:ext uri="{FF2B5EF4-FFF2-40B4-BE49-F238E27FC236}">
                <a16:creationId xmlns:a16="http://schemas.microsoft.com/office/drawing/2014/main" id="{B2C9FDD6-26DA-E911-284E-5FE41D90562D}"/>
              </a:ext>
            </a:extLst>
          </p:cNvPr>
          <p:cNvSpPr txBox="1"/>
          <p:nvPr/>
        </p:nvSpPr>
        <p:spPr>
          <a:xfrm>
            <a:off x="9950429" y="4868476"/>
            <a:ext cx="2381693" cy="369332"/>
          </a:xfrm>
          <a:prstGeom prst="rect">
            <a:avLst/>
          </a:prstGeom>
          <a:noFill/>
        </p:spPr>
        <p:txBody>
          <a:bodyPr wrap="square" rtlCol="0">
            <a:spAutoFit/>
          </a:bodyPr>
          <a:lstStyle/>
          <a:p>
            <a:r>
              <a:rPr lang="en-GB" err="1">
                <a:latin typeface="Arial" panose="020B0604020202020204" pitchFamily="34" charset="0"/>
                <a:cs typeface="Arial" panose="020B0604020202020204" pitchFamily="34" charset="0"/>
              </a:rPr>
              <a:t>SQM_readfc</a:t>
            </a:r>
            <a:endParaRPr lang="en-GB">
              <a:latin typeface="Arial" panose="020B0604020202020204" pitchFamily="34" charset="0"/>
              <a:cs typeface="Arial" panose="020B0604020202020204" pitchFamily="34" charset="0"/>
            </a:endParaRPr>
          </a:p>
        </p:txBody>
      </p:sp>
      <p:pic>
        <p:nvPicPr>
          <p:cNvPr id="12" name="Picture 11">
            <a:extLst>
              <a:ext uri="{FF2B5EF4-FFF2-40B4-BE49-F238E27FC236}">
                <a16:creationId xmlns:a16="http://schemas.microsoft.com/office/drawing/2014/main" id="{C509C3F9-5717-E1ED-1CD2-84F44DBFDC95}"/>
              </a:ext>
            </a:extLst>
          </p:cNvPr>
          <p:cNvPicPr>
            <a:picLocks noChangeAspect="1"/>
          </p:cNvPicPr>
          <p:nvPr/>
        </p:nvPicPr>
        <p:blipFill>
          <a:blip r:embed="rId4"/>
          <a:stretch>
            <a:fillRect/>
          </a:stretch>
        </p:blipFill>
        <p:spPr>
          <a:xfrm>
            <a:off x="6485793" y="1887265"/>
            <a:ext cx="2691844" cy="2639357"/>
          </a:xfrm>
          <a:prstGeom prst="rect">
            <a:avLst/>
          </a:prstGeom>
        </p:spPr>
      </p:pic>
      <p:pic>
        <p:nvPicPr>
          <p:cNvPr id="17" name="Picture 16">
            <a:extLst>
              <a:ext uri="{FF2B5EF4-FFF2-40B4-BE49-F238E27FC236}">
                <a16:creationId xmlns:a16="http://schemas.microsoft.com/office/drawing/2014/main" id="{83FD7011-8C72-0E00-7B8C-CF91817D8473}"/>
              </a:ext>
            </a:extLst>
          </p:cNvPr>
          <p:cNvPicPr>
            <a:picLocks noChangeAspect="1"/>
          </p:cNvPicPr>
          <p:nvPr/>
        </p:nvPicPr>
        <p:blipFill>
          <a:blip r:embed="rId5"/>
          <a:stretch>
            <a:fillRect/>
          </a:stretch>
        </p:blipFill>
        <p:spPr>
          <a:xfrm>
            <a:off x="9242060" y="1783668"/>
            <a:ext cx="2705709" cy="2639357"/>
          </a:xfrm>
          <a:prstGeom prst="rect">
            <a:avLst/>
          </a:prstGeom>
        </p:spPr>
      </p:pic>
    </p:spTree>
    <p:extLst>
      <p:ext uri="{BB962C8B-B14F-4D97-AF65-F5344CB8AC3E}">
        <p14:creationId xmlns:p14="http://schemas.microsoft.com/office/powerpoint/2010/main" val="6095938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964151-439D-3824-6FDA-ADB8ED64DFD6}"/>
              </a:ext>
            </a:extLst>
          </p:cNvPr>
          <p:cNvSpPr>
            <a:spLocks noGrp="1"/>
          </p:cNvSpPr>
          <p:nvPr>
            <p:ph type="title"/>
          </p:nvPr>
        </p:nvSpPr>
        <p:spPr>
          <a:xfrm>
            <a:off x="838199" y="263974"/>
            <a:ext cx="10515600" cy="1325563"/>
          </a:xfrm>
        </p:spPr>
        <p:txBody>
          <a:bodyPr>
            <a:normAutofit fontScale="90000"/>
          </a:bodyPr>
          <a:lstStyle/>
          <a:p>
            <a:r>
              <a:rPr lang="en-GB" dirty="0">
                <a:latin typeface="Arial" panose="020B0604020202020204" pitchFamily="34" charset="0"/>
                <a:cs typeface="Arial" panose="020B0604020202020204" pitchFamily="34" charset="0"/>
              </a:rPr>
              <a:t>Re-optimising lower-level structures</a:t>
            </a:r>
            <a:br>
              <a:rPr lang="en-GB" dirty="0">
                <a:latin typeface="Arial" panose="020B0604020202020204" pitchFamily="34" charset="0"/>
                <a:cs typeface="Arial" panose="020B0604020202020204" pitchFamily="34" charset="0"/>
              </a:rPr>
            </a:br>
            <a:r>
              <a:rPr lang="en-GB" dirty="0">
                <a:latin typeface="Arial" panose="020B0604020202020204" pitchFamily="34" charset="0"/>
                <a:cs typeface="Arial" panose="020B0604020202020204" pitchFamily="34" charset="0"/>
              </a:rPr>
              <a:t>to DFT (wB97XD def2-SVP PCM(toluene))</a:t>
            </a:r>
          </a:p>
        </p:txBody>
      </p:sp>
      <p:grpSp>
        <p:nvGrpSpPr>
          <p:cNvPr id="5" name="Group 4">
            <a:extLst>
              <a:ext uri="{FF2B5EF4-FFF2-40B4-BE49-F238E27FC236}">
                <a16:creationId xmlns:a16="http://schemas.microsoft.com/office/drawing/2014/main" id="{9D7F156A-9DAD-C9F2-8D84-B84783EEEA79}"/>
              </a:ext>
            </a:extLst>
          </p:cNvPr>
          <p:cNvGrpSpPr/>
          <p:nvPr/>
        </p:nvGrpSpPr>
        <p:grpSpPr>
          <a:xfrm>
            <a:off x="302172" y="1761559"/>
            <a:ext cx="2693276" cy="2527163"/>
            <a:chOff x="464743" y="3301273"/>
            <a:chExt cx="2150354" cy="2235880"/>
          </a:xfrm>
        </p:grpSpPr>
        <p:pic>
          <p:nvPicPr>
            <p:cNvPr id="9" name="Picture 8">
              <a:extLst>
                <a:ext uri="{FF2B5EF4-FFF2-40B4-BE49-F238E27FC236}">
                  <a16:creationId xmlns:a16="http://schemas.microsoft.com/office/drawing/2014/main" id="{D2518D10-E132-C90B-85B7-D97C9CEF58A5}"/>
                </a:ext>
              </a:extLst>
            </p:cNvPr>
            <p:cNvPicPr>
              <a:picLocks noChangeAspect="1"/>
            </p:cNvPicPr>
            <p:nvPr/>
          </p:nvPicPr>
          <p:blipFill>
            <a:blip r:embed="rId2"/>
            <a:stretch>
              <a:fillRect/>
            </a:stretch>
          </p:blipFill>
          <p:spPr>
            <a:xfrm>
              <a:off x="464743" y="3301273"/>
              <a:ext cx="2150354" cy="2235880"/>
            </a:xfrm>
            <a:prstGeom prst="rect">
              <a:avLst/>
            </a:prstGeom>
          </p:spPr>
        </p:pic>
        <p:sp>
          <p:nvSpPr>
            <p:cNvPr id="15" name="Rectangle 14">
              <a:extLst>
                <a:ext uri="{FF2B5EF4-FFF2-40B4-BE49-F238E27FC236}">
                  <a16:creationId xmlns:a16="http://schemas.microsoft.com/office/drawing/2014/main" id="{0BFCABDE-73C2-42F1-6663-1EAFD77C8313}"/>
                </a:ext>
              </a:extLst>
            </p:cNvPr>
            <p:cNvSpPr/>
            <p:nvPr/>
          </p:nvSpPr>
          <p:spPr>
            <a:xfrm>
              <a:off x="1871330" y="5090188"/>
              <a:ext cx="255182" cy="22609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6" name="TextBox 15">
            <a:extLst>
              <a:ext uri="{FF2B5EF4-FFF2-40B4-BE49-F238E27FC236}">
                <a16:creationId xmlns:a16="http://schemas.microsoft.com/office/drawing/2014/main" id="{14D8009E-FE44-F6C1-66DE-893E8B71BF0B}"/>
              </a:ext>
            </a:extLst>
          </p:cNvPr>
          <p:cNvSpPr txBox="1"/>
          <p:nvPr/>
        </p:nvSpPr>
        <p:spPr>
          <a:xfrm>
            <a:off x="3100551" y="2701974"/>
            <a:ext cx="2995449" cy="646331"/>
          </a:xfrm>
          <a:prstGeom prst="rect">
            <a:avLst/>
          </a:prstGeom>
          <a:noFill/>
        </p:spPr>
        <p:txBody>
          <a:bodyPr wrap="square" rtlCol="0">
            <a:spAutoFit/>
          </a:bodyPr>
          <a:lstStyle/>
          <a:p>
            <a:r>
              <a:rPr lang="en-GB"/>
              <a:t>BPA_TS_1</a:t>
            </a:r>
          </a:p>
          <a:p>
            <a:r>
              <a:rPr lang="en-GB"/>
              <a:t>(catalysed hetero Diels-Alder)</a:t>
            </a:r>
          </a:p>
        </p:txBody>
      </p:sp>
      <p:graphicFrame>
        <p:nvGraphicFramePr>
          <p:cNvPr id="17" name="Object 16">
            <a:extLst>
              <a:ext uri="{FF2B5EF4-FFF2-40B4-BE49-F238E27FC236}">
                <a16:creationId xmlns:a16="http://schemas.microsoft.com/office/drawing/2014/main" id="{5B37F364-1540-2125-21B8-E2EB2AB5FF62}"/>
              </a:ext>
            </a:extLst>
          </p:cNvPr>
          <p:cNvGraphicFramePr>
            <a:graphicFrameLocks noChangeAspect="1"/>
          </p:cNvGraphicFramePr>
          <p:nvPr/>
        </p:nvGraphicFramePr>
        <p:xfrm>
          <a:off x="514033" y="4848076"/>
          <a:ext cx="2022576" cy="1083168"/>
        </p:xfrm>
        <a:graphic>
          <a:graphicData uri="http://schemas.openxmlformats.org/presentationml/2006/ole">
            <mc:AlternateContent xmlns:mc="http://schemas.openxmlformats.org/markup-compatibility/2006">
              <mc:Choice xmlns:v="urn:schemas-microsoft-com:vml" Requires="v">
                <p:oleObj name="CS ChemDraw Drawing" r:id="rId3" imgW="1294932" imgH="693281" progId="ChemDraw.Document.6.0">
                  <p:embed/>
                </p:oleObj>
              </mc:Choice>
              <mc:Fallback>
                <p:oleObj name="CS ChemDraw Drawing" r:id="rId3" imgW="1294932" imgH="693281" progId="ChemDraw.Document.6.0">
                  <p:embed/>
                  <p:pic>
                    <p:nvPicPr>
                      <p:cNvPr id="17" name="Object 16">
                        <a:extLst>
                          <a:ext uri="{FF2B5EF4-FFF2-40B4-BE49-F238E27FC236}">
                            <a16:creationId xmlns:a16="http://schemas.microsoft.com/office/drawing/2014/main" id="{5B37F364-1540-2125-21B8-E2EB2AB5FF62}"/>
                          </a:ext>
                        </a:extLst>
                      </p:cNvPr>
                      <p:cNvPicPr/>
                      <p:nvPr/>
                    </p:nvPicPr>
                    <p:blipFill>
                      <a:blip r:embed="rId4"/>
                      <a:stretch>
                        <a:fillRect/>
                      </a:stretch>
                    </p:blipFill>
                    <p:spPr>
                      <a:xfrm>
                        <a:off x="514033" y="4848076"/>
                        <a:ext cx="2022576" cy="1083168"/>
                      </a:xfrm>
                      <a:prstGeom prst="rect">
                        <a:avLst/>
                      </a:prstGeom>
                    </p:spPr>
                  </p:pic>
                </p:oleObj>
              </mc:Fallback>
            </mc:AlternateContent>
          </a:graphicData>
        </a:graphic>
      </p:graphicFrame>
      <p:sp>
        <p:nvSpPr>
          <p:cNvPr id="18" name="TextBox 17">
            <a:extLst>
              <a:ext uri="{FF2B5EF4-FFF2-40B4-BE49-F238E27FC236}">
                <a16:creationId xmlns:a16="http://schemas.microsoft.com/office/drawing/2014/main" id="{F59A44C9-DF02-80C9-8EB7-4C8CCE66F454}"/>
              </a:ext>
            </a:extLst>
          </p:cNvPr>
          <p:cNvSpPr txBox="1"/>
          <p:nvPr/>
        </p:nvSpPr>
        <p:spPr>
          <a:xfrm>
            <a:off x="3100550" y="5066494"/>
            <a:ext cx="2995449" cy="646331"/>
          </a:xfrm>
          <a:prstGeom prst="rect">
            <a:avLst/>
          </a:prstGeom>
          <a:noFill/>
        </p:spPr>
        <p:txBody>
          <a:bodyPr wrap="square" rtlCol="0">
            <a:spAutoFit/>
          </a:bodyPr>
          <a:lstStyle/>
          <a:p>
            <a:r>
              <a:rPr lang="en-GB"/>
              <a:t>TS_68</a:t>
            </a:r>
          </a:p>
          <a:p>
            <a:r>
              <a:rPr lang="en-GB"/>
              <a:t>(uncatalysed aza-Michael)</a:t>
            </a:r>
          </a:p>
        </p:txBody>
      </p:sp>
      <p:sp>
        <p:nvSpPr>
          <p:cNvPr id="19" name="TextBox 18">
            <a:extLst>
              <a:ext uri="{FF2B5EF4-FFF2-40B4-BE49-F238E27FC236}">
                <a16:creationId xmlns:a16="http://schemas.microsoft.com/office/drawing/2014/main" id="{2248B160-B785-96F8-92DC-C4DA59576EF2}"/>
              </a:ext>
            </a:extLst>
          </p:cNvPr>
          <p:cNvSpPr txBox="1"/>
          <p:nvPr/>
        </p:nvSpPr>
        <p:spPr>
          <a:xfrm>
            <a:off x="6606725" y="1865578"/>
            <a:ext cx="5223641" cy="2308324"/>
          </a:xfrm>
          <a:prstGeom prst="rect">
            <a:avLst/>
          </a:prstGeom>
          <a:noFill/>
        </p:spPr>
        <p:txBody>
          <a:bodyPr wrap="square" rtlCol="0">
            <a:spAutoFit/>
          </a:bodyPr>
          <a:lstStyle/>
          <a:p>
            <a:r>
              <a:rPr lang="en-GB" dirty="0"/>
              <a:t>SQM  </a:t>
            </a:r>
            <a:r>
              <a:rPr lang="en-GB" dirty="0">
                <a:latin typeface="Arial" panose="020B0604020202020204" pitchFamily="34" charset="0"/>
                <a:cs typeface="Arial" panose="020B0604020202020204" pitchFamily="34" charset="0"/>
              </a:rPr>
              <a:t>→ </a:t>
            </a:r>
            <a:r>
              <a:rPr lang="en-GB" dirty="0">
                <a:cs typeface="Arial" panose="020B0604020202020204" pitchFamily="34" charset="0"/>
              </a:rPr>
              <a:t>DFT </a:t>
            </a:r>
            <a:r>
              <a:rPr lang="en-GB" dirty="0"/>
              <a:t>:  </a:t>
            </a:r>
          </a:p>
          <a:p>
            <a:r>
              <a:rPr lang="en-GB" dirty="0"/>
              <a:t>?x optimisation cycle, ? steps, ?</a:t>
            </a:r>
          </a:p>
          <a:p>
            <a:r>
              <a:rPr lang="en-GB" dirty="0"/>
              <a:t>HF </a:t>
            </a:r>
            <a:r>
              <a:rPr lang="en-GB" dirty="0">
                <a:latin typeface="Arial" panose="020B0604020202020204" pitchFamily="34" charset="0"/>
                <a:cs typeface="Arial" panose="020B0604020202020204" pitchFamily="34" charset="0"/>
              </a:rPr>
              <a:t>→ </a:t>
            </a:r>
            <a:r>
              <a:rPr lang="en-GB" dirty="0">
                <a:cs typeface="Arial" panose="020B0604020202020204" pitchFamily="34" charset="0"/>
              </a:rPr>
              <a:t>DFT </a:t>
            </a:r>
            <a:r>
              <a:rPr lang="en-GB" dirty="0"/>
              <a:t>:  </a:t>
            </a:r>
          </a:p>
          <a:p>
            <a:r>
              <a:rPr lang="en-GB" dirty="0"/>
              <a:t>?x optimisation cycle, ? steps, ?</a:t>
            </a:r>
          </a:p>
          <a:p>
            <a:r>
              <a:rPr lang="en-GB" dirty="0"/>
              <a:t>LDA </a:t>
            </a:r>
            <a:r>
              <a:rPr lang="en-GB" dirty="0">
                <a:latin typeface="Arial" panose="020B0604020202020204" pitchFamily="34" charset="0"/>
                <a:cs typeface="Arial" panose="020B0604020202020204" pitchFamily="34" charset="0"/>
              </a:rPr>
              <a:t>→ </a:t>
            </a:r>
            <a:r>
              <a:rPr lang="en-GB" dirty="0">
                <a:cs typeface="Arial" panose="020B0604020202020204" pitchFamily="34" charset="0"/>
              </a:rPr>
              <a:t>DFT </a:t>
            </a:r>
            <a:r>
              <a:rPr lang="en-GB" dirty="0"/>
              <a:t>:  </a:t>
            </a:r>
          </a:p>
          <a:p>
            <a:r>
              <a:rPr lang="en-GB" dirty="0"/>
              <a:t>?x optimisation cycles, ? steps, ?</a:t>
            </a:r>
          </a:p>
          <a:p>
            <a:r>
              <a:rPr lang="en-GB" dirty="0"/>
              <a:t>DFT: </a:t>
            </a:r>
          </a:p>
          <a:p>
            <a:r>
              <a:rPr lang="en-GB" dirty="0"/>
              <a:t>6x optimisation cycles, 73 steps, 17d-8h-17m-43s</a:t>
            </a:r>
          </a:p>
        </p:txBody>
      </p:sp>
      <p:sp>
        <p:nvSpPr>
          <p:cNvPr id="20" name="TextBox 19">
            <a:extLst>
              <a:ext uri="{FF2B5EF4-FFF2-40B4-BE49-F238E27FC236}">
                <a16:creationId xmlns:a16="http://schemas.microsoft.com/office/drawing/2014/main" id="{FD9D8FD8-54C4-FEB5-59C0-F36B825D8132}"/>
              </a:ext>
            </a:extLst>
          </p:cNvPr>
          <p:cNvSpPr txBox="1"/>
          <p:nvPr/>
        </p:nvSpPr>
        <p:spPr>
          <a:xfrm>
            <a:off x="6606724" y="4449943"/>
            <a:ext cx="5223641" cy="2308324"/>
          </a:xfrm>
          <a:prstGeom prst="rect">
            <a:avLst/>
          </a:prstGeom>
          <a:noFill/>
        </p:spPr>
        <p:txBody>
          <a:bodyPr wrap="square" rtlCol="0">
            <a:spAutoFit/>
          </a:bodyPr>
          <a:lstStyle/>
          <a:p>
            <a:r>
              <a:rPr lang="en-GB" dirty="0"/>
              <a:t>SQM  </a:t>
            </a:r>
            <a:r>
              <a:rPr lang="en-GB" dirty="0">
                <a:latin typeface="Arial" panose="020B0604020202020204" pitchFamily="34" charset="0"/>
                <a:cs typeface="Arial" panose="020B0604020202020204" pitchFamily="34" charset="0"/>
              </a:rPr>
              <a:t>→ </a:t>
            </a:r>
            <a:r>
              <a:rPr lang="en-GB" dirty="0">
                <a:cs typeface="Arial" panose="020B0604020202020204" pitchFamily="34" charset="0"/>
              </a:rPr>
              <a:t>DFT </a:t>
            </a:r>
            <a:r>
              <a:rPr lang="en-GB" dirty="0"/>
              <a:t>:  </a:t>
            </a:r>
          </a:p>
          <a:p>
            <a:r>
              <a:rPr lang="en-GB" dirty="0"/>
              <a:t>4x optimisation cycles, 161 steps, 22h-43m-54.8s</a:t>
            </a:r>
          </a:p>
          <a:p>
            <a:r>
              <a:rPr lang="en-GB" dirty="0"/>
              <a:t>HF </a:t>
            </a:r>
            <a:r>
              <a:rPr lang="en-GB" dirty="0">
                <a:latin typeface="Arial" panose="020B0604020202020204" pitchFamily="34" charset="0"/>
                <a:cs typeface="Arial" panose="020B0604020202020204" pitchFamily="34" charset="0"/>
              </a:rPr>
              <a:t>→ </a:t>
            </a:r>
            <a:r>
              <a:rPr lang="en-GB" dirty="0">
                <a:cs typeface="Arial" panose="020B0604020202020204" pitchFamily="34" charset="0"/>
              </a:rPr>
              <a:t>DFT </a:t>
            </a:r>
            <a:r>
              <a:rPr lang="en-GB" dirty="0"/>
              <a:t>:  </a:t>
            </a:r>
          </a:p>
          <a:p>
            <a:r>
              <a:rPr lang="en-GB" dirty="0"/>
              <a:t>1x optimisation cycle, 16 steps, 1h-59m-55.9s</a:t>
            </a:r>
          </a:p>
          <a:p>
            <a:r>
              <a:rPr lang="en-GB" dirty="0"/>
              <a:t>LDA </a:t>
            </a:r>
            <a:r>
              <a:rPr lang="en-GB" dirty="0">
                <a:latin typeface="Arial" panose="020B0604020202020204" pitchFamily="34" charset="0"/>
                <a:cs typeface="Arial" panose="020B0604020202020204" pitchFamily="34" charset="0"/>
              </a:rPr>
              <a:t>→ </a:t>
            </a:r>
            <a:r>
              <a:rPr lang="en-GB" dirty="0">
                <a:cs typeface="Arial" panose="020B0604020202020204" pitchFamily="34" charset="0"/>
              </a:rPr>
              <a:t>DFT </a:t>
            </a:r>
            <a:r>
              <a:rPr lang="en-GB" dirty="0"/>
              <a:t>:  </a:t>
            </a:r>
          </a:p>
          <a:p>
            <a:r>
              <a:rPr lang="en-GB" dirty="0"/>
              <a:t>4x optimisation cycles, 181 steps, 21h-59m-30.1s</a:t>
            </a:r>
          </a:p>
          <a:p>
            <a:r>
              <a:rPr lang="en-GB" dirty="0"/>
              <a:t>DFT:</a:t>
            </a:r>
          </a:p>
          <a:p>
            <a:r>
              <a:rPr lang="en-GB" dirty="0"/>
              <a:t>1x optimisation cycle, 27 steps, 4h-11m-38.1s</a:t>
            </a:r>
          </a:p>
        </p:txBody>
      </p:sp>
    </p:spTree>
    <p:extLst>
      <p:ext uri="{BB962C8B-B14F-4D97-AF65-F5344CB8AC3E}">
        <p14:creationId xmlns:p14="http://schemas.microsoft.com/office/powerpoint/2010/main" val="349590108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BCED4C-176B-7492-C037-8F335CE13B3B}"/>
              </a:ext>
            </a:extLst>
          </p:cNvPr>
          <p:cNvSpPr>
            <a:spLocks noGrp="1"/>
          </p:cNvSpPr>
          <p:nvPr>
            <p:ph type="title"/>
          </p:nvPr>
        </p:nvSpPr>
        <p:spPr>
          <a:xfrm>
            <a:off x="272143" y="236387"/>
            <a:ext cx="10515600" cy="1325563"/>
          </a:xfrm>
        </p:spPr>
        <p:txBody>
          <a:bodyPr/>
          <a:lstStyle/>
          <a:p>
            <a:r>
              <a:rPr lang="en-GB">
                <a:latin typeface="Arial" panose="020B0604020202020204" pitchFamily="34" charset="0"/>
                <a:cs typeface="Arial" panose="020B0604020202020204" pitchFamily="34" charset="0"/>
              </a:rPr>
              <a:t>IMDA_1</a:t>
            </a:r>
          </a:p>
        </p:txBody>
      </p:sp>
      <p:pic>
        <p:nvPicPr>
          <p:cNvPr id="4" name="Picture 3">
            <a:extLst>
              <a:ext uri="{FF2B5EF4-FFF2-40B4-BE49-F238E27FC236}">
                <a16:creationId xmlns:a16="http://schemas.microsoft.com/office/drawing/2014/main" id="{6DCF9FC1-6453-7D20-54F7-DB30B7C31BC2}"/>
              </a:ext>
            </a:extLst>
          </p:cNvPr>
          <p:cNvPicPr>
            <a:picLocks noChangeAspect="1"/>
          </p:cNvPicPr>
          <p:nvPr/>
        </p:nvPicPr>
        <p:blipFill>
          <a:blip r:embed="rId2"/>
          <a:stretch>
            <a:fillRect/>
          </a:stretch>
        </p:blipFill>
        <p:spPr>
          <a:xfrm>
            <a:off x="457200" y="1561950"/>
            <a:ext cx="5638800" cy="4657725"/>
          </a:xfrm>
          <a:prstGeom prst="rect">
            <a:avLst/>
          </a:prstGeom>
        </p:spPr>
      </p:pic>
      <p:pic>
        <p:nvPicPr>
          <p:cNvPr id="6" name="Picture 5">
            <a:extLst>
              <a:ext uri="{FF2B5EF4-FFF2-40B4-BE49-F238E27FC236}">
                <a16:creationId xmlns:a16="http://schemas.microsoft.com/office/drawing/2014/main" id="{052A5658-652C-AA56-5DD1-A6FD48429025}"/>
              </a:ext>
            </a:extLst>
          </p:cNvPr>
          <p:cNvPicPr>
            <a:picLocks noChangeAspect="1"/>
          </p:cNvPicPr>
          <p:nvPr/>
        </p:nvPicPr>
        <p:blipFill>
          <a:blip r:embed="rId3"/>
          <a:stretch>
            <a:fillRect/>
          </a:stretch>
        </p:blipFill>
        <p:spPr>
          <a:xfrm>
            <a:off x="6281057" y="1619100"/>
            <a:ext cx="5391150" cy="4600575"/>
          </a:xfrm>
          <a:prstGeom prst="rect">
            <a:avLst/>
          </a:prstGeom>
        </p:spPr>
      </p:pic>
    </p:spTree>
    <p:extLst>
      <p:ext uri="{BB962C8B-B14F-4D97-AF65-F5344CB8AC3E}">
        <p14:creationId xmlns:p14="http://schemas.microsoft.com/office/powerpoint/2010/main" val="2218237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BCED4C-176B-7492-C037-8F335CE13B3B}"/>
              </a:ext>
            </a:extLst>
          </p:cNvPr>
          <p:cNvSpPr>
            <a:spLocks noGrp="1"/>
          </p:cNvSpPr>
          <p:nvPr>
            <p:ph type="title"/>
          </p:nvPr>
        </p:nvSpPr>
        <p:spPr>
          <a:xfrm>
            <a:off x="272143" y="236387"/>
            <a:ext cx="10515600" cy="1325563"/>
          </a:xfrm>
        </p:spPr>
        <p:txBody>
          <a:bodyPr/>
          <a:lstStyle/>
          <a:p>
            <a:r>
              <a:rPr lang="en-GB">
                <a:latin typeface="Arial" panose="020B0604020202020204" pitchFamily="34" charset="0"/>
                <a:cs typeface="Arial" panose="020B0604020202020204" pitchFamily="34" charset="0"/>
              </a:rPr>
              <a:t>IMDA_1: conformations</a:t>
            </a:r>
          </a:p>
        </p:txBody>
      </p:sp>
      <p:sp>
        <p:nvSpPr>
          <p:cNvPr id="14" name="TextBox 13">
            <a:extLst>
              <a:ext uri="{FF2B5EF4-FFF2-40B4-BE49-F238E27FC236}">
                <a16:creationId xmlns:a16="http://schemas.microsoft.com/office/drawing/2014/main" id="{D72B76F9-CD44-AF4B-A591-B4766E7AD04D}"/>
              </a:ext>
            </a:extLst>
          </p:cNvPr>
          <p:cNvSpPr txBox="1"/>
          <p:nvPr/>
        </p:nvSpPr>
        <p:spPr>
          <a:xfrm>
            <a:off x="677848" y="4851062"/>
            <a:ext cx="2381693" cy="369332"/>
          </a:xfrm>
          <a:prstGeom prst="rect">
            <a:avLst/>
          </a:prstGeom>
          <a:noFill/>
        </p:spPr>
        <p:txBody>
          <a:bodyPr wrap="square" rtlCol="0">
            <a:spAutoFit/>
          </a:bodyPr>
          <a:lstStyle/>
          <a:p>
            <a:r>
              <a:rPr lang="en-GB">
                <a:latin typeface="Arial" panose="020B0604020202020204" pitchFamily="34" charset="0"/>
                <a:cs typeface="Arial" panose="020B0604020202020204" pitchFamily="34" charset="0"/>
              </a:rPr>
              <a:t>DFT Hessian</a:t>
            </a:r>
          </a:p>
        </p:txBody>
      </p:sp>
      <p:sp>
        <p:nvSpPr>
          <p:cNvPr id="15" name="TextBox 14">
            <a:extLst>
              <a:ext uri="{FF2B5EF4-FFF2-40B4-BE49-F238E27FC236}">
                <a16:creationId xmlns:a16="http://schemas.microsoft.com/office/drawing/2014/main" id="{EEF5D1C0-F0A9-6188-2426-790683C05B2D}"/>
              </a:ext>
            </a:extLst>
          </p:cNvPr>
          <p:cNvSpPr txBox="1"/>
          <p:nvPr/>
        </p:nvSpPr>
        <p:spPr>
          <a:xfrm>
            <a:off x="3725193" y="4851062"/>
            <a:ext cx="2381693" cy="369332"/>
          </a:xfrm>
          <a:prstGeom prst="rect">
            <a:avLst/>
          </a:prstGeom>
          <a:noFill/>
        </p:spPr>
        <p:txBody>
          <a:bodyPr wrap="square" rtlCol="0">
            <a:spAutoFit/>
          </a:bodyPr>
          <a:lstStyle/>
          <a:p>
            <a:r>
              <a:rPr lang="en-GB">
                <a:latin typeface="Arial" panose="020B0604020202020204" pitchFamily="34" charset="0"/>
                <a:cs typeface="Arial" panose="020B0604020202020204" pitchFamily="34" charset="0"/>
              </a:rPr>
              <a:t>HF Hessian</a:t>
            </a:r>
          </a:p>
        </p:txBody>
      </p:sp>
      <p:sp>
        <p:nvSpPr>
          <p:cNvPr id="16" name="TextBox 15">
            <a:extLst>
              <a:ext uri="{FF2B5EF4-FFF2-40B4-BE49-F238E27FC236}">
                <a16:creationId xmlns:a16="http://schemas.microsoft.com/office/drawing/2014/main" id="{07D52AAA-F5F7-8C79-30B3-CF4E0D19F9D5}"/>
              </a:ext>
            </a:extLst>
          </p:cNvPr>
          <p:cNvSpPr txBox="1"/>
          <p:nvPr/>
        </p:nvSpPr>
        <p:spPr>
          <a:xfrm>
            <a:off x="7035336" y="4851062"/>
            <a:ext cx="2381693" cy="369332"/>
          </a:xfrm>
          <a:prstGeom prst="rect">
            <a:avLst/>
          </a:prstGeom>
          <a:noFill/>
        </p:spPr>
        <p:txBody>
          <a:bodyPr wrap="square" rtlCol="0">
            <a:spAutoFit/>
          </a:bodyPr>
          <a:lstStyle/>
          <a:p>
            <a:r>
              <a:rPr lang="en-GB" err="1">
                <a:latin typeface="Arial" panose="020B0604020202020204" pitchFamily="34" charset="0"/>
                <a:cs typeface="Arial" panose="020B0604020202020204" pitchFamily="34" charset="0"/>
              </a:rPr>
              <a:t>SQM_calcfc</a:t>
            </a:r>
            <a:endParaRPr lang="en-GB">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B2C9FDD6-26DA-E911-284E-5FE41D90562D}"/>
              </a:ext>
            </a:extLst>
          </p:cNvPr>
          <p:cNvSpPr txBox="1"/>
          <p:nvPr/>
        </p:nvSpPr>
        <p:spPr>
          <a:xfrm>
            <a:off x="9950429" y="4868476"/>
            <a:ext cx="2381693" cy="369332"/>
          </a:xfrm>
          <a:prstGeom prst="rect">
            <a:avLst/>
          </a:prstGeom>
          <a:noFill/>
        </p:spPr>
        <p:txBody>
          <a:bodyPr wrap="square" rtlCol="0">
            <a:spAutoFit/>
          </a:bodyPr>
          <a:lstStyle/>
          <a:p>
            <a:r>
              <a:rPr lang="en-GB" err="1">
                <a:latin typeface="Arial" panose="020B0604020202020204" pitchFamily="34" charset="0"/>
                <a:cs typeface="Arial" panose="020B0604020202020204" pitchFamily="34" charset="0"/>
              </a:rPr>
              <a:t>SQM_readfc</a:t>
            </a:r>
            <a:endParaRPr lang="en-GB">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19E87FC5-1863-6133-2D85-0DB68A81E273}"/>
              </a:ext>
            </a:extLst>
          </p:cNvPr>
          <p:cNvPicPr>
            <a:picLocks noChangeAspect="1"/>
          </p:cNvPicPr>
          <p:nvPr/>
        </p:nvPicPr>
        <p:blipFill>
          <a:blip r:embed="rId2"/>
          <a:stretch>
            <a:fillRect/>
          </a:stretch>
        </p:blipFill>
        <p:spPr>
          <a:xfrm>
            <a:off x="0" y="2913137"/>
            <a:ext cx="2818043" cy="1722451"/>
          </a:xfrm>
          <a:prstGeom prst="rect">
            <a:avLst/>
          </a:prstGeom>
        </p:spPr>
      </p:pic>
      <p:pic>
        <p:nvPicPr>
          <p:cNvPr id="9" name="Picture 8">
            <a:extLst>
              <a:ext uri="{FF2B5EF4-FFF2-40B4-BE49-F238E27FC236}">
                <a16:creationId xmlns:a16="http://schemas.microsoft.com/office/drawing/2014/main" id="{C9C9680F-D9AA-7945-71E3-7358913C315F}"/>
              </a:ext>
            </a:extLst>
          </p:cNvPr>
          <p:cNvPicPr>
            <a:picLocks noChangeAspect="1"/>
          </p:cNvPicPr>
          <p:nvPr/>
        </p:nvPicPr>
        <p:blipFill>
          <a:blip r:embed="rId3"/>
          <a:stretch>
            <a:fillRect/>
          </a:stretch>
        </p:blipFill>
        <p:spPr>
          <a:xfrm>
            <a:off x="3068552" y="3000223"/>
            <a:ext cx="2751002" cy="1722452"/>
          </a:xfrm>
          <a:prstGeom prst="rect">
            <a:avLst/>
          </a:prstGeom>
        </p:spPr>
      </p:pic>
      <p:pic>
        <p:nvPicPr>
          <p:cNvPr id="11" name="Picture 10">
            <a:extLst>
              <a:ext uri="{FF2B5EF4-FFF2-40B4-BE49-F238E27FC236}">
                <a16:creationId xmlns:a16="http://schemas.microsoft.com/office/drawing/2014/main" id="{DFD9C381-CF68-2693-C469-6B842115C9B4}"/>
              </a:ext>
            </a:extLst>
          </p:cNvPr>
          <p:cNvPicPr>
            <a:picLocks noChangeAspect="1"/>
          </p:cNvPicPr>
          <p:nvPr/>
        </p:nvPicPr>
        <p:blipFill>
          <a:blip r:embed="rId4"/>
          <a:stretch>
            <a:fillRect/>
          </a:stretch>
        </p:blipFill>
        <p:spPr>
          <a:xfrm>
            <a:off x="6106886" y="2875120"/>
            <a:ext cx="3015824" cy="1798483"/>
          </a:xfrm>
          <a:prstGeom prst="rect">
            <a:avLst/>
          </a:prstGeom>
        </p:spPr>
      </p:pic>
      <p:pic>
        <p:nvPicPr>
          <p:cNvPr id="18" name="Picture 17">
            <a:extLst>
              <a:ext uri="{FF2B5EF4-FFF2-40B4-BE49-F238E27FC236}">
                <a16:creationId xmlns:a16="http://schemas.microsoft.com/office/drawing/2014/main" id="{6984DD5C-D64A-7CBF-FA33-A351C3F39A35}"/>
              </a:ext>
            </a:extLst>
          </p:cNvPr>
          <p:cNvPicPr>
            <a:picLocks noChangeAspect="1"/>
          </p:cNvPicPr>
          <p:nvPr/>
        </p:nvPicPr>
        <p:blipFill>
          <a:blip r:embed="rId5"/>
          <a:stretch>
            <a:fillRect/>
          </a:stretch>
        </p:blipFill>
        <p:spPr>
          <a:xfrm>
            <a:off x="9108397" y="2939173"/>
            <a:ext cx="3047519" cy="1844551"/>
          </a:xfrm>
          <a:prstGeom prst="rect">
            <a:avLst/>
          </a:prstGeom>
        </p:spPr>
      </p:pic>
    </p:spTree>
    <p:extLst>
      <p:ext uri="{BB962C8B-B14F-4D97-AF65-F5344CB8AC3E}">
        <p14:creationId xmlns:p14="http://schemas.microsoft.com/office/powerpoint/2010/main" val="289626735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BCED4C-176B-7492-C037-8F335CE13B3B}"/>
              </a:ext>
            </a:extLst>
          </p:cNvPr>
          <p:cNvSpPr>
            <a:spLocks noGrp="1"/>
          </p:cNvSpPr>
          <p:nvPr>
            <p:ph type="title"/>
          </p:nvPr>
        </p:nvSpPr>
        <p:spPr>
          <a:xfrm>
            <a:off x="272143" y="236387"/>
            <a:ext cx="10515600" cy="1325563"/>
          </a:xfrm>
        </p:spPr>
        <p:txBody>
          <a:bodyPr/>
          <a:lstStyle/>
          <a:p>
            <a:r>
              <a:rPr lang="en-GB">
                <a:latin typeface="Arial" panose="020B0604020202020204" pitchFamily="34" charset="0"/>
                <a:cs typeface="Arial" panose="020B0604020202020204" pitchFamily="34" charset="0"/>
              </a:rPr>
              <a:t>IMDA_2</a:t>
            </a:r>
          </a:p>
        </p:txBody>
      </p:sp>
      <p:pic>
        <p:nvPicPr>
          <p:cNvPr id="4" name="Picture 3">
            <a:extLst>
              <a:ext uri="{FF2B5EF4-FFF2-40B4-BE49-F238E27FC236}">
                <a16:creationId xmlns:a16="http://schemas.microsoft.com/office/drawing/2014/main" id="{3C8EAA2C-0D53-9A58-FF47-AB79DEAB5C27}"/>
              </a:ext>
            </a:extLst>
          </p:cNvPr>
          <p:cNvPicPr>
            <a:picLocks noChangeAspect="1"/>
          </p:cNvPicPr>
          <p:nvPr/>
        </p:nvPicPr>
        <p:blipFill>
          <a:blip r:embed="rId2"/>
          <a:stretch>
            <a:fillRect/>
          </a:stretch>
        </p:blipFill>
        <p:spPr>
          <a:xfrm>
            <a:off x="210232" y="1561950"/>
            <a:ext cx="5638800" cy="4657725"/>
          </a:xfrm>
          <a:prstGeom prst="rect">
            <a:avLst/>
          </a:prstGeom>
        </p:spPr>
      </p:pic>
      <p:pic>
        <p:nvPicPr>
          <p:cNvPr id="6" name="Picture 5">
            <a:extLst>
              <a:ext uri="{FF2B5EF4-FFF2-40B4-BE49-F238E27FC236}">
                <a16:creationId xmlns:a16="http://schemas.microsoft.com/office/drawing/2014/main" id="{316E3589-0A7A-8956-DB65-900D3289FE33}"/>
              </a:ext>
            </a:extLst>
          </p:cNvPr>
          <p:cNvPicPr>
            <a:picLocks noChangeAspect="1"/>
          </p:cNvPicPr>
          <p:nvPr/>
        </p:nvPicPr>
        <p:blipFill>
          <a:blip r:embed="rId3"/>
          <a:stretch>
            <a:fillRect/>
          </a:stretch>
        </p:blipFill>
        <p:spPr>
          <a:xfrm>
            <a:off x="6096000" y="1590525"/>
            <a:ext cx="5514975" cy="4600575"/>
          </a:xfrm>
          <a:prstGeom prst="rect">
            <a:avLst/>
          </a:prstGeom>
        </p:spPr>
      </p:pic>
    </p:spTree>
    <p:extLst>
      <p:ext uri="{BB962C8B-B14F-4D97-AF65-F5344CB8AC3E}">
        <p14:creationId xmlns:p14="http://schemas.microsoft.com/office/powerpoint/2010/main" val="3729713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BCED4C-176B-7492-C037-8F335CE13B3B}"/>
              </a:ext>
            </a:extLst>
          </p:cNvPr>
          <p:cNvSpPr>
            <a:spLocks noGrp="1"/>
          </p:cNvSpPr>
          <p:nvPr>
            <p:ph type="title"/>
          </p:nvPr>
        </p:nvSpPr>
        <p:spPr>
          <a:xfrm>
            <a:off x="272143" y="236387"/>
            <a:ext cx="10515600" cy="1325563"/>
          </a:xfrm>
        </p:spPr>
        <p:txBody>
          <a:bodyPr/>
          <a:lstStyle/>
          <a:p>
            <a:r>
              <a:rPr lang="en-GB">
                <a:latin typeface="Arial" panose="020B0604020202020204" pitchFamily="34" charset="0"/>
                <a:cs typeface="Arial" panose="020B0604020202020204" pitchFamily="34" charset="0"/>
              </a:rPr>
              <a:t>IMDA_2: conformations</a:t>
            </a:r>
          </a:p>
        </p:txBody>
      </p:sp>
      <p:sp>
        <p:nvSpPr>
          <p:cNvPr id="14" name="TextBox 13">
            <a:extLst>
              <a:ext uri="{FF2B5EF4-FFF2-40B4-BE49-F238E27FC236}">
                <a16:creationId xmlns:a16="http://schemas.microsoft.com/office/drawing/2014/main" id="{D72B76F9-CD44-AF4B-A591-B4766E7AD04D}"/>
              </a:ext>
            </a:extLst>
          </p:cNvPr>
          <p:cNvSpPr txBox="1"/>
          <p:nvPr/>
        </p:nvSpPr>
        <p:spPr>
          <a:xfrm>
            <a:off x="1498949" y="4854516"/>
            <a:ext cx="2381693" cy="369332"/>
          </a:xfrm>
          <a:prstGeom prst="rect">
            <a:avLst/>
          </a:prstGeom>
          <a:noFill/>
        </p:spPr>
        <p:txBody>
          <a:bodyPr wrap="square" rtlCol="0">
            <a:spAutoFit/>
          </a:bodyPr>
          <a:lstStyle/>
          <a:p>
            <a:r>
              <a:rPr lang="en-GB">
                <a:latin typeface="Arial" panose="020B0604020202020204" pitchFamily="34" charset="0"/>
                <a:cs typeface="Arial" panose="020B0604020202020204" pitchFamily="34" charset="0"/>
              </a:rPr>
              <a:t>DFT Hessian</a:t>
            </a:r>
          </a:p>
        </p:txBody>
      </p:sp>
      <p:sp>
        <p:nvSpPr>
          <p:cNvPr id="15" name="TextBox 14">
            <a:extLst>
              <a:ext uri="{FF2B5EF4-FFF2-40B4-BE49-F238E27FC236}">
                <a16:creationId xmlns:a16="http://schemas.microsoft.com/office/drawing/2014/main" id="{EEF5D1C0-F0A9-6188-2426-790683C05B2D}"/>
              </a:ext>
            </a:extLst>
          </p:cNvPr>
          <p:cNvSpPr txBox="1"/>
          <p:nvPr/>
        </p:nvSpPr>
        <p:spPr>
          <a:xfrm>
            <a:off x="5676457" y="4847095"/>
            <a:ext cx="2381693" cy="369332"/>
          </a:xfrm>
          <a:prstGeom prst="rect">
            <a:avLst/>
          </a:prstGeom>
          <a:noFill/>
        </p:spPr>
        <p:txBody>
          <a:bodyPr wrap="square" rtlCol="0">
            <a:spAutoFit/>
          </a:bodyPr>
          <a:lstStyle/>
          <a:p>
            <a:r>
              <a:rPr lang="en-GB">
                <a:latin typeface="Arial" panose="020B0604020202020204" pitchFamily="34" charset="0"/>
                <a:cs typeface="Arial" panose="020B0604020202020204" pitchFamily="34" charset="0"/>
              </a:rPr>
              <a:t>HF Hessian</a:t>
            </a:r>
          </a:p>
        </p:txBody>
      </p:sp>
      <p:sp>
        <p:nvSpPr>
          <p:cNvPr id="16" name="TextBox 15">
            <a:extLst>
              <a:ext uri="{FF2B5EF4-FFF2-40B4-BE49-F238E27FC236}">
                <a16:creationId xmlns:a16="http://schemas.microsoft.com/office/drawing/2014/main" id="{07D52AAA-F5F7-8C79-30B3-CF4E0D19F9D5}"/>
              </a:ext>
            </a:extLst>
          </p:cNvPr>
          <p:cNvSpPr txBox="1"/>
          <p:nvPr/>
        </p:nvSpPr>
        <p:spPr>
          <a:xfrm>
            <a:off x="9268087" y="4847095"/>
            <a:ext cx="2381693" cy="369332"/>
          </a:xfrm>
          <a:prstGeom prst="rect">
            <a:avLst/>
          </a:prstGeom>
          <a:noFill/>
        </p:spPr>
        <p:txBody>
          <a:bodyPr wrap="square" rtlCol="0">
            <a:spAutoFit/>
          </a:bodyPr>
          <a:lstStyle/>
          <a:p>
            <a:r>
              <a:rPr lang="en-GB">
                <a:latin typeface="Arial" panose="020B0604020202020204" pitchFamily="34" charset="0"/>
                <a:cs typeface="Arial" panose="020B0604020202020204" pitchFamily="34" charset="0"/>
              </a:rPr>
              <a:t>SQM Hessian</a:t>
            </a:r>
          </a:p>
        </p:txBody>
      </p:sp>
      <p:pic>
        <p:nvPicPr>
          <p:cNvPr id="4" name="Picture 3">
            <a:extLst>
              <a:ext uri="{FF2B5EF4-FFF2-40B4-BE49-F238E27FC236}">
                <a16:creationId xmlns:a16="http://schemas.microsoft.com/office/drawing/2014/main" id="{5DD83A65-145A-392F-E9B1-F52363C3014A}"/>
              </a:ext>
            </a:extLst>
          </p:cNvPr>
          <p:cNvPicPr>
            <a:picLocks noChangeAspect="1"/>
          </p:cNvPicPr>
          <p:nvPr/>
        </p:nvPicPr>
        <p:blipFill>
          <a:blip r:embed="rId2"/>
          <a:stretch>
            <a:fillRect/>
          </a:stretch>
        </p:blipFill>
        <p:spPr>
          <a:xfrm>
            <a:off x="629775" y="1754037"/>
            <a:ext cx="3250867" cy="3093058"/>
          </a:xfrm>
          <a:prstGeom prst="rect">
            <a:avLst/>
          </a:prstGeom>
        </p:spPr>
      </p:pic>
      <p:pic>
        <p:nvPicPr>
          <p:cNvPr id="7" name="Picture 6">
            <a:extLst>
              <a:ext uri="{FF2B5EF4-FFF2-40B4-BE49-F238E27FC236}">
                <a16:creationId xmlns:a16="http://schemas.microsoft.com/office/drawing/2014/main" id="{546296C4-F473-3C35-3B3F-CA4A1D5AD1B8}"/>
              </a:ext>
            </a:extLst>
          </p:cNvPr>
          <p:cNvPicPr>
            <a:picLocks noChangeAspect="1"/>
          </p:cNvPicPr>
          <p:nvPr/>
        </p:nvPicPr>
        <p:blipFill>
          <a:blip r:embed="rId3"/>
          <a:stretch>
            <a:fillRect/>
          </a:stretch>
        </p:blipFill>
        <p:spPr>
          <a:xfrm>
            <a:off x="4707628" y="2037486"/>
            <a:ext cx="3253291" cy="2774865"/>
          </a:xfrm>
          <a:prstGeom prst="rect">
            <a:avLst/>
          </a:prstGeom>
        </p:spPr>
      </p:pic>
      <p:pic>
        <p:nvPicPr>
          <p:cNvPr id="12" name="Picture 11">
            <a:extLst>
              <a:ext uri="{FF2B5EF4-FFF2-40B4-BE49-F238E27FC236}">
                <a16:creationId xmlns:a16="http://schemas.microsoft.com/office/drawing/2014/main" id="{EBF588F9-845E-6156-A517-D33A7FD31C84}"/>
              </a:ext>
            </a:extLst>
          </p:cNvPr>
          <p:cNvPicPr>
            <a:picLocks noChangeAspect="1"/>
          </p:cNvPicPr>
          <p:nvPr/>
        </p:nvPicPr>
        <p:blipFill>
          <a:blip r:embed="rId4"/>
          <a:stretch>
            <a:fillRect/>
          </a:stretch>
        </p:blipFill>
        <p:spPr>
          <a:xfrm>
            <a:off x="8311360" y="2000019"/>
            <a:ext cx="3301262" cy="2774865"/>
          </a:xfrm>
          <a:prstGeom prst="rect">
            <a:avLst/>
          </a:prstGeom>
        </p:spPr>
      </p:pic>
    </p:spTree>
    <p:extLst>
      <p:ext uri="{BB962C8B-B14F-4D97-AF65-F5344CB8AC3E}">
        <p14:creationId xmlns:p14="http://schemas.microsoft.com/office/powerpoint/2010/main" val="206375920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BCED4C-176B-7492-C037-8F335CE13B3B}"/>
              </a:ext>
            </a:extLst>
          </p:cNvPr>
          <p:cNvSpPr>
            <a:spLocks noGrp="1"/>
          </p:cNvSpPr>
          <p:nvPr>
            <p:ph type="title"/>
          </p:nvPr>
        </p:nvSpPr>
        <p:spPr>
          <a:xfrm>
            <a:off x="272143" y="236387"/>
            <a:ext cx="10515600" cy="1325563"/>
          </a:xfrm>
        </p:spPr>
        <p:txBody>
          <a:bodyPr/>
          <a:lstStyle/>
          <a:p>
            <a:r>
              <a:rPr lang="en-GB">
                <a:latin typeface="Arial" panose="020B0604020202020204" pitchFamily="34" charset="0"/>
                <a:cs typeface="Arial" panose="020B0604020202020204" pitchFamily="34" charset="0"/>
              </a:rPr>
              <a:t>AM_92</a:t>
            </a:r>
          </a:p>
        </p:txBody>
      </p:sp>
      <p:pic>
        <p:nvPicPr>
          <p:cNvPr id="4" name="Picture 3">
            <a:extLst>
              <a:ext uri="{FF2B5EF4-FFF2-40B4-BE49-F238E27FC236}">
                <a16:creationId xmlns:a16="http://schemas.microsoft.com/office/drawing/2014/main" id="{3706883F-14C3-FDD3-2E28-13C91430FCCE}"/>
              </a:ext>
            </a:extLst>
          </p:cNvPr>
          <p:cNvPicPr>
            <a:picLocks noChangeAspect="1"/>
          </p:cNvPicPr>
          <p:nvPr/>
        </p:nvPicPr>
        <p:blipFill>
          <a:blip r:embed="rId2"/>
          <a:stretch>
            <a:fillRect/>
          </a:stretch>
        </p:blipFill>
        <p:spPr>
          <a:xfrm>
            <a:off x="157163" y="1631876"/>
            <a:ext cx="5715000" cy="4657725"/>
          </a:xfrm>
          <a:prstGeom prst="rect">
            <a:avLst/>
          </a:prstGeom>
        </p:spPr>
      </p:pic>
      <p:pic>
        <p:nvPicPr>
          <p:cNvPr id="6" name="Picture 5">
            <a:extLst>
              <a:ext uri="{FF2B5EF4-FFF2-40B4-BE49-F238E27FC236}">
                <a16:creationId xmlns:a16="http://schemas.microsoft.com/office/drawing/2014/main" id="{D71D0519-69CE-CC55-5C0D-11F4FD1D220C}"/>
              </a:ext>
            </a:extLst>
          </p:cNvPr>
          <p:cNvPicPr>
            <a:picLocks noChangeAspect="1"/>
          </p:cNvPicPr>
          <p:nvPr/>
        </p:nvPicPr>
        <p:blipFill>
          <a:blip r:embed="rId3"/>
          <a:stretch>
            <a:fillRect/>
          </a:stretch>
        </p:blipFill>
        <p:spPr>
          <a:xfrm>
            <a:off x="6096000" y="1660451"/>
            <a:ext cx="5476875" cy="4629150"/>
          </a:xfrm>
          <a:prstGeom prst="rect">
            <a:avLst/>
          </a:prstGeom>
        </p:spPr>
      </p:pic>
    </p:spTree>
    <p:extLst>
      <p:ext uri="{BB962C8B-B14F-4D97-AF65-F5344CB8AC3E}">
        <p14:creationId xmlns:p14="http://schemas.microsoft.com/office/powerpoint/2010/main" val="17173327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BCED4C-176B-7492-C037-8F335CE13B3B}"/>
              </a:ext>
            </a:extLst>
          </p:cNvPr>
          <p:cNvSpPr>
            <a:spLocks noGrp="1"/>
          </p:cNvSpPr>
          <p:nvPr>
            <p:ph type="title"/>
          </p:nvPr>
        </p:nvSpPr>
        <p:spPr>
          <a:xfrm>
            <a:off x="272143" y="236387"/>
            <a:ext cx="10515600" cy="1325563"/>
          </a:xfrm>
        </p:spPr>
        <p:txBody>
          <a:bodyPr/>
          <a:lstStyle/>
          <a:p>
            <a:r>
              <a:rPr lang="en-GB">
                <a:latin typeface="Arial" panose="020B0604020202020204" pitchFamily="34" charset="0"/>
                <a:cs typeface="Arial" panose="020B0604020202020204" pitchFamily="34" charset="0"/>
              </a:rPr>
              <a:t>AM_92: conformations</a:t>
            </a:r>
          </a:p>
        </p:txBody>
      </p:sp>
      <p:pic>
        <p:nvPicPr>
          <p:cNvPr id="5" name="Picture 4">
            <a:extLst>
              <a:ext uri="{FF2B5EF4-FFF2-40B4-BE49-F238E27FC236}">
                <a16:creationId xmlns:a16="http://schemas.microsoft.com/office/drawing/2014/main" id="{63A0406D-B963-84B8-8203-3A31858DE1DA}"/>
              </a:ext>
            </a:extLst>
          </p:cNvPr>
          <p:cNvPicPr>
            <a:picLocks noChangeAspect="1"/>
          </p:cNvPicPr>
          <p:nvPr/>
        </p:nvPicPr>
        <p:blipFill>
          <a:blip r:embed="rId2"/>
          <a:stretch>
            <a:fillRect/>
          </a:stretch>
        </p:blipFill>
        <p:spPr>
          <a:xfrm>
            <a:off x="121055" y="1730889"/>
            <a:ext cx="2197790" cy="2570388"/>
          </a:xfrm>
          <a:prstGeom prst="rect">
            <a:avLst/>
          </a:prstGeom>
        </p:spPr>
      </p:pic>
      <p:pic>
        <p:nvPicPr>
          <p:cNvPr id="8" name="Picture 7">
            <a:extLst>
              <a:ext uri="{FF2B5EF4-FFF2-40B4-BE49-F238E27FC236}">
                <a16:creationId xmlns:a16="http://schemas.microsoft.com/office/drawing/2014/main" id="{A01D85C1-16F9-CDB4-1B82-142A961CBCF6}"/>
              </a:ext>
            </a:extLst>
          </p:cNvPr>
          <p:cNvPicPr>
            <a:picLocks noChangeAspect="1"/>
          </p:cNvPicPr>
          <p:nvPr/>
        </p:nvPicPr>
        <p:blipFill>
          <a:blip r:embed="rId3"/>
          <a:stretch>
            <a:fillRect/>
          </a:stretch>
        </p:blipFill>
        <p:spPr>
          <a:xfrm>
            <a:off x="2353947" y="1745073"/>
            <a:ext cx="2197790" cy="2542022"/>
          </a:xfrm>
          <a:prstGeom prst="rect">
            <a:avLst/>
          </a:prstGeom>
        </p:spPr>
      </p:pic>
      <p:pic>
        <p:nvPicPr>
          <p:cNvPr id="10" name="Picture 9">
            <a:extLst>
              <a:ext uri="{FF2B5EF4-FFF2-40B4-BE49-F238E27FC236}">
                <a16:creationId xmlns:a16="http://schemas.microsoft.com/office/drawing/2014/main" id="{EFE047C6-2023-DF97-2D84-5B1985E2CE2B}"/>
              </a:ext>
            </a:extLst>
          </p:cNvPr>
          <p:cNvPicPr>
            <a:picLocks noChangeAspect="1"/>
          </p:cNvPicPr>
          <p:nvPr/>
        </p:nvPicPr>
        <p:blipFill>
          <a:blip r:embed="rId4"/>
          <a:stretch>
            <a:fillRect/>
          </a:stretch>
        </p:blipFill>
        <p:spPr>
          <a:xfrm>
            <a:off x="4621942" y="1745073"/>
            <a:ext cx="2170377" cy="2584571"/>
          </a:xfrm>
          <a:prstGeom prst="rect">
            <a:avLst/>
          </a:prstGeom>
        </p:spPr>
      </p:pic>
      <p:pic>
        <p:nvPicPr>
          <p:cNvPr id="12" name="Picture 11">
            <a:extLst>
              <a:ext uri="{FF2B5EF4-FFF2-40B4-BE49-F238E27FC236}">
                <a16:creationId xmlns:a16="http://schemas.microsoft.com/office/drawing/2014/main" id="{564745AC-4A14-35C0-8265-C54243ACAA7A}"/>
              </a:ext>
            </a:extLst>
          </p:cNvPr>
          <p:cNvPicPr>
            <a:picLocks noChangeAspect="1"/>
          </p:cNvPicPr>
          <p:nvPr/>
        </p:nvPicPr>
        <p:blipFill>
          <a:blip r:embed="rId5"/>
          <a:stretch>
            <a:fillRect/>
          </a:stretch>
        </p:blipFill>
        <p:spPr>
          <a:xfrm>
            <a:off x="6932730" y="1632237"/>
            <a:ext cx="2442082" cy="2767693"/>
          </a:xfrm>
          <a:prstGeom prst="rect">
            <a:avLst/>
          </a:prstGeom>
        </p:spPr>
      </p:pic>
      <p:pic>
        <p:nvPicPr>
          <p:cNvPr id="14" name="Picture 13">
            <a:extLst>
              <a:ext uri="{FF2B5EF4-FFF2-40B4-BE49-F238E27FC236}">
                <a16:creationId xmlns:a16="http://schemas.microsoft.com/office/drawing/2014/main" id="{95171FEA-7A60-EF59-E783-60ECC157436D}"/>
              </a:ext>
            </a:extLst>
          </p:cNvPr>
          <p:cNvPicPr>
            <a:picLocks noChangeAspect="1"/>
          </p:cNvPicPr>
          <p:nvPr/>
        </p:nvPicPr>
        <p:blipFill>
          <a:blip r:embed="rId6"/>
          <a:stretch>
            <a:fillRect/>
          </a:stretch>
        </p:blipFill>
        <p:spPr>
          <a:xfrm>
            <a:off x="9515223" y="1561950"/>
            <a:ext cx="2308279" cy="2767694"/>
          </a:xfrm>
          <a:prstGeom prst="rect">
            <a:avLst/>
          </a:prstGeom>
        </p:spPr>
      </p:pic>
      <p:sp>
        <p:nvSpPr>
          <p:cNvPr id="15" name="TextBox 14">
            <a:extLst>
              <a:ext uri="{FF2B5EF4-FFF2-40B4-BE49-F238E27FC236}">
                <a16:creationId xmlns:a16="http://schemas.microsoft.com/office/drawing/2014/main" id="{432786E4-0EAC-08C5-0660-4F0ECA654CBF}"/>
              </a:ext>
            </a:extLst>
          </p:cNvPr>
          <p:cNvSpPr txBox="1"/>
          <p:nvPr/>
        </p:nvSpPr>
        <p:spPr>
          <a:xfrm>
            <a:off x="413405" y="4612452"/>
            <a:ext cx="2381693" cy="369332"/>
          </a:xfrm>
          <a:prstGeom prst="rect">
            <a:avLst/>
          </a:prstGeom>
          <a:noFill/>
        </p:spPr>
        <p:txBody>
          <a:bodyPr wrap="square" rtlCol="0">
            <a:spAutoFit/>
          </a:bodyPr>
          <a:lstStyle/>
          <a:p>
            <a:r>
              <a:rPr lang="en-GB">
                <a:latin typeface="Arial" panose="020B0604020202020204" pitchFamily="34" charset="0"/>
                <a:cs typeface="Arial" panose="020B0604020202020204" pitchFamily="34" charset="0"/>
              </a:rPr>
              <a:t>DFT Hessian</a:t>
            </a:r>
          </a:p>
        </p:txBody>
      </p:sp>
      <p:sp>
        <p:nvSpPr>
          <p:cNvPr id="16" name="TextBox 15">
            <a:extLst>
              <a:ext uri="{FF2B5EF4-FFF2-40B4-BE49-F238E27FC236}">
                <a16:creationId xmlns:a16="http://schemas.microsoft.com/office/drawing/2014/main" id="{56ECA141-227B-9B4C-0766-189652522B16}"/>
              </a:ext>
            </a:extLst>
          </p:cNvPr>
          <p:cNvSpPr txBox="1"/>
          <p:nvPr/>
        </p:nvSpPr>
        <p:spPr>
          <a:xfrm>
            <a:off x="2795098" y="4597967"/>
            <a:ext cx="2381693" cy="369332"/>
          </a:xfrm>
          <a:prstGeom prst="rect">
            <a:avLst/>
          </a:prstGeom>
          <a:noFill/>
        </p:spPr>
        <p:txBody>
          <a:bodyPr wrap="square" rtlCol="0">
            <a:spAutoFit/>
          </a:bodyPr>
          <a:lstStyle/>
          <a:p>
            <a:r>
              <a:rPr lang="en-GB">
                <a:latin typeface="Arial" panose="020B0604020202020204" pitchFamily="34" charset="0"/>
                <a:cs typeface="Arial" panose="020B0604020202020204" pitchFamily="34" charset="0"/>
              </a:rPr>
              <a:t>HF </a:t>
            </a:r>
            <a:r>
              <a:rPr lang="en-GB" err="1">
                <a:latin typeface="Arial" panose="020B0604020202020204" pitchFamily="34" charset="0"/>
                <a:cs typeface="Arial" panose="020B0604020202020204" pitchFamily="34" charset="0"/>
              </a:rPr>
              <a:t>calcfc</a:t>
            </a:r>
            <a:endParaRPr lang="en-GB">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0B837081-7E71-12C6-4174-AF74230807F8}"/>
              </a:ext>
            </a:extLst>
          </p:cNvPr>
          <p:cNvSpPr txBox="1"/>
          <p:nvPr/>
        </p:nvSpPr>
        <p:spPr>
          <a:xfrm>
            <a:off x="7470384" y="4612452"/>
            <a:ext cx="2381693" cy="369332"/>
          </a:xfrm>
          <a:prstGeom prst="rect">
            <a:avLst/>
          </a:prstGeom>
          <a:noFill/>
        </p:spPr>
        <p:txBody>
          <a:bodyPr wrap="square" rtlCol="0">
            <a:spAutoFit/>
          </a:bodyPr>
          <a:lstStyle/>
          <a:p>
            <a:r>
              <a:rPr lang="en-GB">
                <a:latin typeface="Arial" panose="020B0604020202020204" pitchFamily="34" charset="0"/>
                <a:cs typeface="Arial" panose="020B0604020202020204" pitchFamily="34" charset="0"/>
              </a:rPr>
              <a:t>SQM </a:t>
            </a:r>
            <a:r>
              <a:rPr lang="en-GB" err="1">
                <a:latin typeface="Arial" panose="020B0604020202020204" pitchFamily="34" charset="0"/>
                <a:cs typeface="Arial" panose="020B0604020202020204" pitchFamily="34" charset="0"/>
              </a:rPr>
              <a:t>calcfc</a:t>
            </a:r>
            <a:endParaRPr lang="en-GB">
              <a:latin typeface="Arial" panose="020B0604020202020204" pitchFamily="34" charset="0"/>
              <a:cs typeface="Arial" panose="020B0604020202020204" pitchFamily="34" charset="0"/>
            </a:endParaRPr>
          </a:p>
        </p:txBody>
      </p:sp>
      <p:sp>
        <p:nvSpPr>
          <p:cNvPr id="18" name="TextBox 17">
            <a:extLst>
              <a:ext uri="{FF2B5EF4-FFF2-40B4-BE49-F238E27FC236}">
                <a16:creationId xmlns:a16="http://schemas.microsoft.com/office/drawing/2014/main" id="{EFA325A5-F76C-826E-5026-D15CDF068D97}"/>
              </a:ext>
            </a:extLst>
          </p:cNvPr>
          <p:cNvSpPr txBox="1"/>
          <p:nvPr/>
        </p:nvSpPr>
        <p:spPr>
          <a:xfrm>
            <a:off x="4905153" y="4597967"/>
            <a:ext cx="2381693" cy="369332"/>
          </a:xfrm>
          <a:prstGeom prst="rect">
            <a:avLst/>
          </a:prstGeom>
          <a:noFill/>
        </p:spPr>
        <p:txBody>
          <a:bodyPr wrap="square" rtlCol="0">
            <a:spAutoFit/>
          </a:bodyPr>
          <a:lstStyle/>
          <a:p>
            <a:r>
              <a:rPr lang="en-GB">
                <a:latin typeface="Arial" panose="020B0604020202020204" pitchFamily="34" charset="0"/>
                <a:cs typeface="Arial" panose="020B0604020202020204" pitchFamily="34" charset="0"/>
              </a:rPr>
              <a:t>HF </a:t>
            </a:r>
            <a:r>
              <a:rPr lang="en-GB" err="1">
                <a:latin typeface="Arial" panose="020B0604020202020204" pitchFamily="34" charset="0"/>
                <a:cs typeface="Arial" panose="020B0604020202020204" pitchFamily="34" charset="0"/>
              </a:rPr>
              <a:t>readfc</a:t>
            </a:r>
            <a:endParaRPr lang="en-GB">
              <a:latin typeface="Arial" panose="020B0604020202020204" pitchFamily="34" charset="0"/>
              <a:cs typeface="Arial" panose="020B0604020202020204" pitchFamily="34" charset="0"/>
            </a:endParaRPr>
          </a:p>
        </p:txBody>
      </p:sp>
      <p:sp>
        <p:nvSpPr>
          <p:cNvPr id="19" name="TextBox 18">
            <a:extLst>
              <a:ext uri="{FF2B5EF4-FFF2-40B4-BE49-F238E27FC236}">
                <a16:creationId xmlns:a16="http://schemas.microsoft.com/office/drawing/2014/main" id="{1772DDDD-1B46-592F-F897-EE1D5E5F5D5C}"/>
              </a:ext>
            </a:extLst>
          </p:cNvPr>
          <p:cNvSpPr txBox="1"/>
          <p:nvPr/>
        </p:nvSpPr>
        <p:spPr>
          <a:xfrm>
            <a:off x="9810307" y="4612452"/>
            <a:ext cx="2381693" cy="369332"/>
          </a:xfrm>
          <a:prstGeom prst="rect">
            <a:avLst/>
          </a:prstGeom>
          <a:noFill/>
        </p:spPr>
        <p:txBody>
          <a:bodyPr wrap="square" rtlCol="0">
            <a:spAutoFit/>
          </a:bodyPr>
          <a:lstStyle/>
          <a:p>
            <a:r>
              <a:rPr lang="en-GB">
                <a:latin typeface="Arial" panose="020B0604020202020204" pitchFamily="34" charset="0"/>
                <a:cs typeface="Arial" panose="020B0604020202020204" pitchFamily="34" charset="0"/>
              </a:rPr>
              <a:t>SQM </a:t>
            </a:r>
            <a:r>
              <a:rPr lang="en-GB" err="1">
                <a:latin typeface="Arial" panose="020B0604020202020204" pitchFamily="34" charset="0"/>
                <a:cs typeface="Arial" panose="020B0604020202020204" pitchFamily="34" charset="0"/>
              </a:rPr>
              <a:t>readfc</a:t>
            </a:r>
            <a:endParaRPr lang="en-GB">
              <a:latin typeface="Arial" panose="020B0604020202020204" pitchFamily="34" charset="0"/>
              <a:cs typeface="Arial" panose="020B0604020202020204" pitchFamily="34" charset="0"/>
            </a:endParaRPr>
          </a:p>
        </p:txBody>
      </p:sp>
      <p:sp>
        <p:nvSpPr>
          <p:cNvPr id="20" name="TextBox 19">
            <a:extLst>
              <a:ext uri="{FF2B5EF4-FFF2-40B4-BE49-F238E27FC236}">
                <a16:creationId xmlns:a16="http://schemas.microsoft.com/office/drawing/2014/main" id="{887E52F9-9535-FE71-B2A6-8F28EE524551}"/>
              </a:ext>
            </a:extLst>
          </p:cNvPr>
          <p:cNvSpPr txBox="1"/>
          <p:nvPr/>
        </p:nvSpPr>
        <p:spPr>
          <a:xfrm>
            <a:off x="584791" y="5433237"/>
            <a:ext cx="8930432" cy="646331"/>
          </a:xfrm>
          <a:prstGeom prst="rect">
            <a:avLst/>
          </a:prstGeom>
          <a:noFill/>
        </p:spPr>
        <p:txBody>
          <a:bodyPr wrap="square" rtlCol="0">
            <a:spAutoFit/>
          </a:bodyPr>
          <a:lstStyle/>
          <a:p>
            <a:r>
              <a:rPr lang="en-GB">
                <a:latin typeface="Arial" panose="020B0604020202020204" pitchFamily="34" charset="0"/>
                <a:cs typeface="Arial" panose="020B0604020202020204" pitchFamily="34" charset="0"/>
              </a:rPr>
              <a:t>Incorrect TS:</a:t>
            </a:r>
          </a:p>
          <a:p>
            <a:r>
              <a:rPr lang="en-GB">
                <a:latin typeface="Arial" panose="020B0604020202020204" pitchFamily="34" charset="0"/>
                <a:cs typeface="Arial" panose="020B0604020202020204" pitchFamily="34" charset="0"/>
              </a:rPr>
              <a:t>All: N---C </a:t>
            </a:r>
            <a:r>
              <a:rPr lang="en-GB" sz="1800">
                <a:latin typeface="Arial" panose="020B0604020202020204" pitchFamily="34" charset="0"/>
                <a:cs typeface="Arial" panose="020B0604020202020204" pitchFamily="34" charset="0"/>
              </a:rPr>
              <a:t>reacting bond rotation at around 77 1/cm</a:t>
            </a:r>
            <a:endParaRPr lang="en-GB">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5133739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BCED4C-176B-7492-C037-8F335CE13B3B}"/>
              </a:ext>
            </a:extLst>
          </p:cNvPr>
          <p:cNvSpPr>
            <a:spLocks noGrp="1"/>
          </p:cNvSpPr>
          <p:nvPr>
            <p:ph type="title"/>
          </p:nvPr>
        </p:nvSpPr>
        <p:spPr>
          <a:xfrm>
            <a:off x="272143" y="236387"/>
            <a:ext cx="10515600" cy="1325563"/>
          </a:xfrm>
        </p:spPr>
        <p:txBody>
          <a:bodyPr/>
          <a:lstStyle/>
          <a:p>
            <a:r>
              <a:rPr lang="en-GB">
                <a:latin typeface="Arial" panose="020B0604020202020204" pitchFamily="34" charset="0"/>
                <a:cs typeface="Arial" panose="020B0604020202020204" pitchFamily="34" charset="0"/>
              </a:rPr>
              <a:t>DA_1</a:t>
            </a:r>
          </a:p>
        </p:txBody>
      </p:sp>
      <p:pic>
        <p:nvPicPr>
          <p:cNvPr id="4" name="Picture 3">
            <a:extLst>
              <a:ext uri="{FF2B5EF4-FFF2-40B4-BE49-F238E27FC236}">
                <a16:creationId xmlns:a16="http://schemas.microsoft.com/office/drawing/2014/main" id="{4FD2F57F-5F89-EBDD-507B-F8D6EEE65086}"/>
              </a:ext>
            </a:extLst>
          </p:cNvPr>
          <p:cNvPicPr>
            <a:picLocks noChangeAspect="1"/>
          </p:cNvPicPr>
          <p:nvPr/>
        </p:nvPicPr>
        <p:blipFill>
          <a:blip r:embed="rId2"/>
          <a:stretch>
            <a:fillRect/>
          </a:stretch>
        </p:blipFill>
        <p:spPr>
          <a:xfrm>
            <a:off x="457200" y="1672998"/>
            <a:ext cx="5638800" cy="4600575"/>
          </a:xfrm>
          <a:prstGeom prst="rect">
            <a:avLst/>
          </a:prstGeom>
        </p:spPr>
      </p:pic>
      <p:pic>
        <p:nvPicPr>
          <p:cNvPr id="6" name="Picture 5">
            <a:extLst>
              <a:ext uri="{FF2B5EF4-FFF2-40B4-BE49-F238E27FC236}">
                <a16:creationId xmlns:a16="http://schemas.microsoft.com/office/drawing/2014/main" id="{D395BBCD-634A-B181-C537-007CB1CB5464}"/>
              </a:ext>
            </a:extLst>
          </p:cNvPr>
          <p:cNvPicPr>
            <a:picLocks noChangeAspect="1"/>
          </p:cNvPicPr>
          <p:nvPr/>
        </p:nvPicPr>
        <p:blipFill>
          <a:blip r:embed="rId3"/>
          <a:stretch>
            <a:fillRect/>
          </a:stretch>
        </p:blipFill>
        <p:spPr>
          <a:xfrm>
            <a:off x="6096000" y="1644422"/>
            <a:ext cx="5476875" cy="4657725"/>
          </a:xfrm>
          <a:prstGeom prst="rect">
            <a:avLst/>
          </a:prstGeom>
        </p:spPr>
      </p:pic>
    </p:spTree>
    <p:extLst>
      <p:ext uri="{BB962C8B-B14F-4D97-AF65-F5344CB8AC3E}">
        <p14:creationId xmlns:p14="http://schemas.microsoft.com/office/powerpoint/2010/main" val="348809081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BCED4C-176B-7492-C037-8F335CE13B3B}"/>
              </a:ext>
            </a:extLst>
          </p:cNvPr>
          <p:cNvSpPr>
            <a:spLocks noGrp="1"/>
          </p:cNvSpPr>
          <p:nvPr>
            <p:ph type="title"/>
          </p:nvPr>
        </p:nvSpPr>
        <p:spPr>
          <a:xfrm>
            <a:off x="272143" y="236387"/>
            <a:ext cx="10515600" cy="1325563"/>
          </a:xfrm>
        </p:spPr>
        <p:txBody>
          <a:bodyPr/>
          <a:lstStyle/>
          <a:p>
            <a:r>
              <a:rPr lang="en-GB">
                <a:latin typeface="Arial" panose="020B0604020202020204" pitchFamily="34" charset="0"/>
                <a:cs typeface="Arial" panose="020B0604020202020204" pitchFamily="34" charset="0"/>
              </a:rPr>
              <a:t>DA_1: conformations</a:t>
            </a:r>
          </a:p>
        </p:txBody>
      </p:sp>
      <p:pic>
        <p:nvPicPr>
          <p:cNvPr id="4" name="Picture 3">
            <a:extLst>
              <a:ext uri="{FF2B5EF4-FFF2-40B4-BE49-F238E27FC236}">
                <a16:creationId xmlns:a16="http://schemas.microsoft.com/office/drawing/2014/main" id="{80AF96BB-D4F9-03BD-343B-B2ED1C866A6C}"/>
              </a:ext>
            </a:extLst>
          </p:cNvPr>
          <p:cNvPicPr>
            <a:picLocks noChangeAspect="1"/>
          </p:cNvPicPr>
          <p:nvPr/>
        </p:nvPicPr>
        <p:blipFill>
          <a:blip r:embed="rId2"/>
          <a:stretch>
            <a:fillRect/>
          </a:stretch>
        </p:blipFill>
        <p:spPr>
          <a:xfrm>
            <a:off x="83496" y="1380293"/>
            <a:ext cx="1938196" cy="2504410"/>
          </a:xfrm>
          <a:prstGeom prst="rect">
            <a:avLst/>
          </a:prstGeom>
        </p:spPr>
      </p:pic>
      <p:pic>
        <p:nvPicPr>
          <p:cNvPr id="6" name="Picture 5">
            <a:extLst>
              <a:ext uri="{FF2B5EF4-FFF2-40B4-BE49-F238E27FC236}">
                <a16:creationId xmlns:a16="http://schemas.microsoft.com/office/drawing/2014/main" id="{1543A36D-8D04-7A64-604E-B4596318E235}"/>
              </a:ext>
            </a:extLst>
          </p:cNvPr>
          <p:cNvPicPr>
            <a:picLocks noChangeAspect="1"/>
          </p:cNvPicPr>
          <p:nvPr/>
        </p:nvPicPr>
        <p:blipFill>
          <a:blip r:embed="rId3"/>
          <a:stretch>
            <a:fillRect/>
          </a:stretch>
        </p:blipFill>
        <p:spPr>
          <a:xfrm>
            <a:off x="2134777" y="1731546"/>
            <a:ext cx="2155371" cy="2318146"/>
          </a:xfrm>
          <a:prstGeom prst="rect">
            <a:avLst/>
          </a:prstGeom>
        </p:spPr>
      </p:pic>
      <p:pic>
        <p:nvPicPr>
          <p:cNvPr id="8" name="Picture 7">
            <a:extLst>
              <a:ext uri="{FF2B5EF4-FFF2-40B4-BE49-F238E27FC236}">
                <a16:creationId xmlns:a16="http://schemas.microsoft.com/office/drawing/2014/main" id="{57751FAA-3A4F-ECCB-F6FA-527CAE27ECD3}"/>
              </a:ext>
            </a:extLst>
          </p:cNvPr>
          <p:cNvPicPr>
            <a:picLocks noChangeAspect="1"/>
          </p:cNvPicPr>
          <p:nvPr/>
        </p:nvPicPr>
        <p:blipFill>
          <a:blip r:embed="rId4"/>
          <a:stretch>
            <a:fillRect/>
          </a:stretch>
        </p:blipFill>
        <p:spPr>
          <a:xfrm>
            <a:off x="4589774" y="1529535"/>
            <a:ext cx="2220821" cy="2398258"/>
          </a:xfrm>
          <a:prstGeom prst="rect">
            <a:avLst/>
          </a:prstGeom>
        </p:spPr>
      </p:pic>
      <p:pic>
        <p:nvPicPr>
          <p:cNvPr id="10" name="Picture 9">
            <a:extLst>
              <a:ext uri="{FF2B5EF4-FFF2-40B4-BE49-F238E27FC236}">
                <a16:creationId xmlns:a16="http://schemas.microsoft.com/office/drawing/2014/main" id="{D1AF9955-B75C-3589-5235-DD908EF3A90C}"/>
              </a:ext>
            </a:extLst>
          </p:cNvPr>
          <p:cNvPicPr>
            <a:picLocks noChangeAspect="1"/>
          </p:cNvPicPr>
          <p:nvPr/>
        </p:nvPicPr>
        <p:blipFill>
          <a:blip r:embed="rId5"/>
          <a:stretch>
            <a:fillRect/>
          </a:stretch>
        </p:blipFill>
        <p:spPr>
          <a:xfrm>
            <a:off x="6762960" y="1529534"/>
            <a:ext cx="2268456" cy="2398259"/>
          </a:xfrm>
          <a:prstGeom prst="rect">
            <a:avLst/>
          </a:prstGeom>
        </p:spPr>
      </p:pic>
      <p:pic>
        <p:nvPicPr>
          <p:cNvPr id="12" name="Picture 11">
            <a:extLst>
              <a:ext uri="{FF2B5EF4-FFF2-40B4-BE49-F238E27FC236}">
                <a16:creationId xmlns:a16="http://schemas.microsoft.com/office/drawing/2014/main" id="{68921FD6-A297-654A-6C3D-93BEF59DC6F6}"/>
              </a:ext>
            </a:extLst>
          </p:cNvPr>
          <p:cNvPicPr>
            <a:picLocks noChangeAspect="1"/>
          </p:cNvPicPr>
          <p:nvPr/>
        </p:nvPicPr>
        <p:blipFill>
          <a:blip r:embed="rId6"/>
          <a:stretch>
            <a:fillRect/>
          </a:stretch>
        </p:blipFill>
        <p:spPr>
          <a:xfrm>
            <a:off x="9496059" y="1445699"/>
            <a:ext cx="2220821" cy="2482094"/>
          </a:xfrm>
          <a:prstGeom prst="rect">
            <a:avLst/>
          </a:prstGeom>
        </p:spPr>
      </p:pic>
      <p:sp>
        <p:nvSpPr>
          <p:cNvPr id="13" name="TextBox 12">
            <a:extLst>
              <a:ext uri="{FF2B5EF4-FFF2-40B4-BE49-F238E27FC236}">
                <a16:creationId xmlns:a16="http://schemas.microsoft.com/office/drawing/2014/main" id="{8435FD9E-8664-6924-0231-7C0A90F40639}"/>
              </a:ext>
            </a:extLst>
          </p:cNvPr>
          <p:cNvSpPr txBox="1"/>
          <p:nvPr/>
        </p:nvSpPr>
        <p:spPr>
          <a:xfrm>
            <a:off x="402520" y="4214681"/>
            <a:ext cx="2381693" cy="369332"/>
          </a:xfrm>
          <a:prstGeom prst="rect">
            <a:avLst/>
          </a:prstGeom>
          <a:noFill/>
        </p:spPr>
        <p:txBody>
          <a:bodyPr wrap="square" rtlCol="0">
            <a:spAutoFit/>
          </a:bodyPr>
          <a:lstStyle/>
          <a:p>
            <a:r>
              <a:rPr lang="en-GB">
                <a:latin typeface="Arial" panose="020B0604020202020204" pitchFamily="34" charset="0"/>
                <a:cs typeface="Arial" panose="020B0604020202020204" pitchFamily="34" charset="0"/>
              </a:rPr>
              <a:t>DFT </a:t>
            </a:r>
            <a:r>
              <a:rPr lang="en-GB" err="1">
                <a:latin typeface="Arial" panose="020B0604020202020204" pitchFamily="34" charset="0"/>
                <a:cs typeface="Arial" panose="020B0604020202020204" pitchFamily="34" charset="0"/>
              </a:rPr>
              <a:t>calcfc</a:t>
            </a:r>
            <a:endParaRPr lang="en-GB">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C8499B6-0238-8A0B-C588-3A2CE3A4232C}"/>
              </a:ext>
            </a:extLst>
          </p:cNvPr>
          <p:cNvSpPr txBox="1"/>
          <p:nvPr/>
        </p:nvSpPr>
        <p:spPr>
          <a:xfrm>
            <a:off x="2654343" y="4199912"/>
            <a:ext cx="2381693" cy="369332"/>
          </a:xfrm>
          <a:prstGeom prst="rect">
            <a:avLst/>
          </a:prstGeom>
          <a:noFill/>
        </p:spPr>
        <p:txBody>
          <a:bodyPr wrap="square" rtlCol="0">
            <a:spAutoFit/>
          </a:bodyPr>
          <a:lstStyle/>
          <a:p>
            <a:r>
              <a:rPr lang="en-GB">
                <a:latin typeface="Arial" panose="020B0604020202020204" pitchFamily="34" charset="0"/>
                <a:cs typeface="Arial" panose="020B0604020202020204" pitchFamily="34" charset="0"/>
              </a:rPr>
              <a:t>DFT </a:t>
            </a:r>
            <a:r>
              <a:rPr lang="en-GB" err="1">
                <a:latin typeface="Arial" panose="020B0604020202020204" pitchFamily="34" charset="0"/>
                <a:cs typeface="Arial" panose="020B0604020202020204" pitchFamily="34" charset="0"/>
              </a:rPr>
              <a:t>readfc</a:t>
            </a:r>
            <a:endParaRPr lang="en-GB">
              <a:latin typeface="Arial" panose="020B0604020202020204" pitchFamily="34" charset="0"/>
              <a:cs typeface="Arial" panose="020B0604020202020204" pitchFamily="34" charset="0"/>
            </a:endParaRPr>
          </a:p>
        </p:txBody>
      </p:sp>
      <p:sp>
        <p:nvSpPr>
          <p:cNvPr id="15" name="TextBox 14">
            <a:extLst>
              <a:ext uri="{FF2B5EF4-FFF2-40B4-BE49-F238E27FC236}">
                <a16:creationId xmlns:a16="http://schemas.microsoft.com/office/drawing/2014/main" id="{8AB1D3A2-2824-56F6-A227-31FB9BC0390C}"/>
              </a:ext>
            </a:extLst>
          </p:cNvPr>
          <p:cNvSpPr txBox="1"/>
          <p:nvPr/>
        </p:nvSpPr>
        <p:spPr>
          <a:xfrm>
            <a:off x="7417729" y="4214681"/>
            <a:ext cx="2381693" cy="369332"/>
          </a:xfrm>
          <a:prstGeom prst="rect">
            <a:avLst/>
          </a:prstGeom>
          <a:noFill/>
        </p:spPr>
        <p:txBody>
          <a:bodyPr wrap="square" rtlCol="0">
            <a:spAutoFit/>
          </a:bodyPr>
          <a:lstStyle/>
          <a:p>
            <a:r>
              <a:rPr lang="en-GB">
                <a:latin typeface="Arial" panose="020B0604020202020204" pitchFamily="34" charset="0"/>
                <a:cs typeface="Arial" panose="020B0604020202020204" pitchFamily="34" charset="0"/>
              </a:rPr>
              <a:t>HF </a:t>
            </a:r>
            <a:r>
              <a:rPr lang="en-GB" err="1">
                <a:latin typeface="Arial" panose="020B0604020202020204" pitchFamily="34" charset="0"/>
                <a:cs typeface="Arial" panose="020B0604020202020204" pitchFamily="34" charset="0"/>
              </a:rPr>
              <a:t>readfc</a:t>
            </a:r>
            <a:endParaRPr lang="en-GB">
              <a:latin typeface="Arial" panose="020B0604020202020204" pitchFamily="34" charset="0"/>
              <a:cs typeface="Arial" panose="020B0604020202020204" pitchFamily="34" charset="0"/>
            </a:endParaRPr>
          </a:p>
        </p:txBody>
      </p:sp>
      <p:sp>
        <p:nvSpPr>
          <p:cNvPr id="16" name="TextBox 15">
            <a:extLst>
              <a:ext uri="{FF2B5EF4-FFF2-40B4-BE49-F238E27FC236}">
                <a16:creationId xmlns:a16="http://schemas.microsoft.com/office/drawing/2014/main" id="{E05FF688-82D3-B494-8E3B-6A2FF7959AE8}"/>
              </a:ext>
            </a:extLst>
          </p:cNvPr>
          <p:cNvSpPr txBox="1"/>
          <p:nvPr/>
        </p:nvSpPr>
        <p:spPr>
          <a:xfrm>
            <a:off x="5165906" y="4200196"/>
            <a:ext cx="2381693" cy="369332"/>
          </a:xfrm>
          <a:prstGeom prst="rect">
            <a:avLst/>
          </a:prstGeom>
          <a:noFill/>
        </p:spPr>
        <p:txBody>
          <a:bodyPr wrap="square" rtlCol="0">
            <a:spAutoFit/>
          </a:bodyPr>
          <a:lstStyle/>
          <a:p>
            <a:r>
              <a:rPr lang="en-GB">
                <a:latin typeface="Arial" panose="020B0604020202020204" pitchFamily="34" charset="0"/>
                <a:cs typeface="Arial" panose="020B0604020202020204" pitchFamily="34" charset="0"/>
              </a:rPr>
              <a:t>HF </a:t>
            </a:r>
            <a:r>
              <a:rPr lang="en-GB" err="1">
                <a:latin typeface="Arial" panose="020B0604020202020204" pitchFamily="34" charset="0"/>
                <a:cs typeface="Arial" panose="020B0604020202020204" pitchFamily="34" charset="0"/>
              </a:rPr>
              <a:t>calcfc</a:t>
            </a:r>
            <a:endParaRPr lang="en-GB">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55819EE7-1EBF-D6FD-96A7-791D7C274E5D}"/>
              </a:ext>
            </a:extLst>
          </p:cNvPr>
          <p:cNvSpPr txBox="1"/>
          <p:nvPr/>
        </p:nvSpPr>
        <p:spPr>
          <a:xfrm>
            <a:off x="9810307" y="4214681"/>
            <a:ext cx="2381693" cy="369332"/>
          </a:xfrm>
          <a:prstGeom prst="rect">
            <a:avLst/>
          </a:prstGeom>
          <a:noFill/>
        </p:spPr>
        <p:txBody>
          <a:bodyPr wrap="square" rtlCol="0">
            <a:spAutoFit/>
          </a:bodyPr>
          <a:lstStyle/>
          <a:p>
            <a:r>
              <a:rPr lang="en-GB">
                <a:latin typeface="Arial" panose="020B0604020202020204" pitchFamily="34" charset="0"/>
                <a:cs typeface="Arial" panose="020B0604020202020204" pitchFamily="34" charset="0"/>
              </a:rPr>
              <a:t>SQM Hessian</a:t>
            </a:r>
          </a:p>
        </p:txBody>
      </p:sp>
      <p:sp>
        <p:nvSpPr>
          <p:cNvPr id="18" name="TextBox 17">
            <a:extLst>
              <a:ext uri="{FF2B5EF4-FFF2-40B4-BE49-F238E27FC236}">
                <a16:creationId xmlns:a16="http://schemas.microsoft.com/office/drawing/2014/main" id="{1C9C4D4A-36AE-607A-C1B6-23360C922E12}"/>
              </a:ext>
            </a:extLst>
          </p:cNvPr>
          <p:cNvSpPr txBox="1"/>
          <p:nvPr/>
        </p:nvSpPr>
        <p:spPr>
          <a:xfrm>
            <a:off x="520995" y="5188688"/>
            <a:ext cx="11195885" cy="646331"/>
          </a:xfrm>
          <a:prstGeom prst="rect">
            <a:avLst/>
          </a:prstGeom>
          <a:noFill/>
        </p:spPr>
        <p:txBody>
          <a:bodyPr wrap="square" rtlCol="0">
            <a:spAutoFit/>
          </a:bodyPr>
          <a:lstStyle/>
          <a:p>
            <a:r>
              <a:rPr lang="en-GB" sz="1800">
                <a:latin typeface="Arial" panose="020B0604020202020204" pitchFamily="34" charset="0"/>
                <a:cs typeface="Arial" panose="020B0604020202020204" pitchFamily="34" charset="0"/>
              </a:rPr>
              <a:t>Incorrect TS:</a:t>
            </a:r>
          </a:p>
          <a:p>
            <a:r>
              <a:rPr lang="en-GB">
                <a:latin typeface="Arial" panose="020B0604020202020204" pitchFamily="34" charset="0"/>
                <a:cs typeface="Arial" panose="020B0604020202020204" pitchFamily="34" charset="0"/>
              </a:rPr>
              <a:t>All: S</a:t>
            </a:r>
            <a:r>
              <a:rPr lang="en-GB" sz="1800">
                <a:latin typeface="Arial" panose="020B0604020202020204" pitchFamily="34" charset="0"/>
                <a:cs typeface="Arial" panose="020B0604020202020204" pitchFamily="34" charset="0"/>
              </a:rPr>
              <a:t>ymmetric rocking at around 20-30 1/cm</a:t>
            </a:r>
            <a:endParaRPr lang="en-GB">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430739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BCED4C-176B-7492-C037-8F335CE13B3B}"/>
              </a:ext>
            </a:extLst>
          </p:cNvPr>
          <p:cNvSpPr>
            <a:spLocks noGrp="1"/>
          </p:cNvSpPr>
          <p:nvPr>
            <p:ph type="title"/>
          </p:nvPr>
        </p:nvSpPr>
        <p:spPr>
          <a:xfrm>
            <a:off x="272143" y="236387"/>
            <a:ext cx="10515600" cy="1325563"/>
          </a:xfrm>
        </p:spPr>
        <p:txBody>
          <a:bodyPr/>
          <a:lstStyle/>
          <a:p>
            <a:r>
              <a:rPr lang="en-GB">
                <a:latin typeface="Arial" panose="020B0604020202020204" pitchFamily="34" charset="0"/>
                <a:cs typeface="Arial" panose="020B0604020202020204" pitchFamily="34" charset="0"/>
              </a:rPr>
              <a:t>DA_2</a:t>
            </a:r>
          </a:p>
        </p:txBody>
      </p:sp>
      <p:pic>
        <p:nvPicPr>
          <p:cNvPr id="4" name="Picture 3">
            <a:extLst>
              <a:ext uri="{FF2B5EF4-FFF2-40B4-BE49-F238E27FC236}">
                <a16:creationId xmlns:a16="http://schemas.microsoft.com/office/drawing/2014/main" id="{53DAED1D-B44E-D4BD-D773-38A18C303602}"/>
              </a:ext>
            </a:extLst>
          </p:cNvPr>
          <p:cNvPicPr>
            <a:picLocks noChangeAspect="1"/>
          </p:cNvPicPr>
          <p:nvPr/>
        </p:nvPicPr>
        <p:blipFill>
          <a:blip r:embed="rId2"/>
          <a:stretch>
            <a:fillRect/>
          </a:stretch>
        </p:blipFill>
        <p:spPr>
          <a:xfrm>
            <a:off x="244248" y="1757064"/>
            <a:ext cx="5715000" cy="4657725"/>
          </a:xfrm>
          <a:prstGeom prst="rect">
            <a:avLst/>
          </a:prstGeom>
        </p:spPr>
      </p:pic>
      <p:pic>
        <p:nvPicPr>
          <p:cNvPr id="6" name="Picture 5">
            <a:extLst>
              <a:ext uri="{FF2B5EF4-FFF2-40B4-BE49-F238E27FC236}">
                <a16:creationId xmlns:a16="http://schemas.microsoft.com/office/drawing/2014/main" id="{64E83BB7-0CF1-8135-719D-2D64C5F5380A}"/>
              </a:ext>
            </a:extLst>
          </p:cNvPr>
          <p:cNvPicPr>
            <a:picLocks noChangeAspect="1"/>
          </p:cNvPicPr>
          <p:nvPr/>
        </p:nvPicPr>
        <p:blipFill>
          <a:blip r:embed="rId3"/>
          <a:stretch>
            <a:fillRect/>
          </a:stretch>
        </p:blipFill>
        <p:spPr>
          <a:xfrm>
            <a:off x="6096000" y="1814214"/>
            <a:ext cx="5476875" cy="4600575"/>
          </a:xfrm>
          <a:prstGeom prst="rect">
            <a:avLst/>
          </a:prstGeom>
        </p:spPr>
      </p:pic>
      <p:sp>
        <p:nvSpPr>
          <p:cNvPr id="3" name="TextBox 2">
            <a:extLst>
              <a:ext uri="{FF2B5EF4-FFF2-40B4-BE49-F238E27FC236}">
                <a16:creationId xmlns:a16="http://schemas.microsoft.com/office/drawing/2014/main" id="{2C3C0D96-4DDD-BB09-0C0F-C1CCFA1ADFC4}"/>
              </a:ext>
            </a:extLst>
          </p:cNvPr>
          <p:cNvSpPr txBox="1"/>
          <p:nvPr/>
        </p:nvSpPr>
        <p:spPr>
          <a:xfrm>
            <a:off x="10140629" y="1835986"/>
            <a:ext cx="467832" cy="369332"/>
          </a:xfrm>
          <a:prstGeom prst="rect">
            <a:avLst/>
          </a:prstGeom>
          <a:noFill/>
        </p:spPr>
        <p:txBody>
          <a:bodyPr wrap="square" rtlCol="0">
            <a:spAutoFit/>
          </a:bodyPr>
          <a:lstStyle/>
          <a:p>
            <a:r>
              <a:rPr lang="en-GB">
                <a:solidFill>
                  <a:srgbClr val="FF0000"/>
                </a:solidFill>
              </a:rPr>
              <a:t>*</a:t>
            </a:r>
          </a:p>
        </p:txBody>
      </p:sp>
      <p:sp>
        <p:nvSpPr>
          <p:cNvPr id="5" name="TextBox 4">
            <a:extLst>
              <a:ext uri="{FF2B5EF4-FFF2-40B4-BE49-F238E27FC236}">
                <a16:creationId xmlns:a16="http://schemas.microsoft.com/office/drawing/2014/main" id="{8B2A70EC-E275-2B3E-E631-911C027EB890}"/>
              </a:ext>
            </a:extLst>
          </p:cNvPr>
          <p:cNvSpPr txBox="1"/>
          <p:nvPr/>
        </p:nvSpPr>
        <p:spPr>
          <a:xfrm>
            <a:off x="4544470" y="1835986"/>
            <a:ext cx="467832" cy="369332"/>
          </a:xfrm>
          <a:prstGeom prst="rect">
            <a:avLst/>
          </a:prstGeom>
          <a:noFill/>
        </p:spPr>
        <p:txBody>
          <a:bodyPr wrap="square" rtlCol="0">
            <a:spAutoFit/>
          </a:bodyPr>
          <a:lstStyle/>
          <a:p>
            <a:r>
              <a:rPr lang="en-GB">
                <a:solidFill>
                  <a:srgbClr val="FF0000"/>
                </a:solidFill>
              </a:rPr>
              <a:t>*</a:t>
            </a:r>
          </a:p>
        </p:txBody>
      </p:sp>
    </p:spTree>
    <p:extLst>
      <p:ext uri="{BB962C8B-B14F-4D97-AF65-F5344CB8AC3E}">
        <p14:creationId xmlns:p14="http://schemas.microsoft.com/office/powerpoint/2010/main" val="408041400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BCED4C-176B-7492-C037-8F335CE13B3B}"/>
              </a:ext>
            </a:extLst>
          </p:cNvPr>
          <p:cNvSpPr>
            <a:spLocks noGrp="1"/>
          </p:cNvSpPr>
          <p:nvPr>
            <p:ph type="title"/>
          </p:nvPr>
        </p:nvSpPr>
        <p:spPr>
          <a:xfrm>
            <a:off x="272143" y="236387"/>
            <a:ext cx="10515600" cy="1325563"/>
          </a:xfrm>
        </p:spPr>
        <p:txBody>
          <a:bodyPr/>
          <a:lstStyle/>
          <a:p>
            <a:r>
              <a:rPr lang="en-GB">
                <a:latin typeface="Arial" panose="020B0604020202020204" pitchFamily="34" charset="0"/>
                <a:cs typeface="Arial" panose="020B0604020202020204" pitchFamily="34" charset="0"/>
              </a:rPr>
              <a:t>DA_2: conformations</a:t>
            </a:r>
          </a:p>
        </p:txBody>
      </p:sp>
      <p:pic>
        <p:nvPicPr>
          <p:cNvPr id="5" name="Picture 4">
            <a:extLst>
              <a:ext uri="{FF2B5EF4-FFF2-40B4-BE49-F238E27FC236}">
                <a16:creationId xmlns:a16="http://schemas.microsoft.com/office/drawing/2014/main" id="{B4D6E6CE-6544-EB49-4EB8-D41EA29DBD44}"/>
              </a:ext>
            </a:extLst>
          </p:cNvPr>
          <p:cNvPicPr>
            <a:picLocks noChangeAspect="1"/>
          </p:cNvPicPr>
          <p:nvPr/>
        </p:nvPicPr>
        <p:blipFill>
          <a:blip r:embed="rId2"/>
          <a:stretch>
            <a:fillRect/>
          </a:stretch>
        </p:blipFill>
        <p:spPr>
          <a:xfrm>
            <a:off x="272143" y="1536039"/>
            <a:ext cx="1751169" cy="2259573"/>
          </a:xfrm>
          <a:prstGeom prst="rect">
            <a:avLst/>
          </a:prstGeom>
        </p:spPr>
      </p:pic>
      <p:pic>
        <p:nvPicPr>
          <p:cNvPr id="8" name="Picture 7">
            <a:extLst>
              <a:ext uri="{FF2B5EF4-FFF2-40B4-BE49-F238E27FC236}">
                <a16:creationId xmlns:a16="http://schemas.microsoft.com/office/drawing/2014/main" id="{F25A4006-D1FB-2A94-611F-467BFF6BA058}"/>
              </a:ext>
            </a:extLst>
          </p:cNvPr>
          <p:cNvPicPr>
            <a:picLocks noChangeAspect="1"/>
          </p:cNvPicPr>
          <p:nvPr/>
        </p:nvPicPr>
        <p:blipFill>
          <a:blip r:embed="rId3"/>
          <a:stretch>
            <a:fillRect/>
          </a:stretch>
        </p:blipFill>
        <p:spPr>
          <a:xfrm>
            <a:off x="2023312" y="1536039"/>
            <a:ext cx="1829276" cy="2134156"/>
          </a:xfrm>
          <a:prstGeom prst="rect">
            <a:avLst/>
          </a:prstGeom>
        </p:spPr>
      </p:pic>
      <p:pic>
        <p:nvPicPr>
          <p:cNvPr id="10" name="Picture 9">
            <a:extLst>
              <a:ext uri="{FF2B5EF4-FFF2-40B4-BE49-F238E27FC236}">
                <a16:creationId xmlns:a16="http://schemas.microsoft.com/office/drawing/2014/main" id="{8BD58D53-7D7C-D475-E13E-E7544D814347}"/>
              </a:ext>
            </a:extLst>
          </p:cNvPr>
          <p:cNvPicPr>
            <a:picLocks noChangeAspect="1"/>
          </p:cNvPicPr>
          <p:nvPr/>
        </p:nvPicPr>
        <p:blipFill>
          <a:blip r:embed="rId4"/>
          <a:stretch>
            <a:fillRect/>
          </a:stretch>
        </p:blipFill>
        <p:spPr>
          <a:xfrm>
            <a:off x="4356844" y="1487290"/>
            <a:ext cx="1891308" cy="2389833"/>
          </a:xfrm>
          <a:prstGeom prst="rect">
            <a:avLst/>
          </a:prstGeom>
        </p:spPr>
      </p:pic>
      <p:pic>
        <p:nvPicPr>
          <p:cNvPr id="12" name="Picture 11">
            <a:extLst>
              <a:ext uri="{FF2B5EF4-FFF2-40B4-BE49-F238E27FC236}">
                <a16:creationId xmlns:a16="http://schemas.microsoft.com/office/drawing/2014/main" id="{745C5911-747A-C4EE-230E-10257F1A2B59}"/>
              </a:ext>
            </a:extLst>
          </p:cNvPr>
          <p:cNvPicPr>
            <a:picLocks noChangeAspect="1"/>
          </p:cNvPicPr>
          <p:nvPr/>
        </p:nvPicPr>
        <p:blipFill>
          <a:blip r:embed="rId5"/>
          <a:stretch>
            <a:fillRect/>
          </a:stretch>
        </p:blipFill>
        <p:spPr>
          <a:xfrm>
            <a:off x="6487068" y="1430659"/>
            <a:ext cx="2686074" cy="2560075"/>
          </a:xfrm>
          <a:prstGeom prst="rect">
            <a:avLst/>
          </a:prstGeom>
        </p:spPr>
      </p:pic>
      <p:pic>
        <p:nvPicPr>
          <p:cNvPr id="14" name="Picture 13">
            <a:extLst>
              <a:ext uri="{FF2B5EF4-FFF2-40B4-BE49-F238E27FC236}">
                <a16:creationId xmlns:a16="http://schemas.microsoft.com/office/drawing/2014/main" id="{2DCF072A-60C7-6E8A-FCFD-EEBCEC4ACE2D}"/>
              </a:ext>
            </a:extLst>
          </p:cNvPr>
          <p:cNvPicPr>
            <a:picLocks noChangeAspect="1"/>
          </p:cNvPicPr>
          <p:nvPr/>
        </p:nvPicPr>
        <p:blipFill>
          <a:blip r:embed="rId6"/>
          <a:stretch>
            <a:fillRect/>
          </a:stretch>
        </p:blipFill>
        <p:spPr>
          <a:xfrm>
            <a:off x="9644741" y="1408888"/>
            <a:ext cx="1990725" cy="2451853"/>
          </a:xfrm>
          <a:prstGeom prst="rect">
            <a:avLst/>
          </a:prstGeom>
        </p:spPr>
      </p:pic>
      <p:sp>
        <p:nvSpPr>
          <p:cNvPr id="15" name="TextBox 14">
            <a:extLst>
              <a:ext uri="{FF2B5EF4-FFF2-40B4-BE49-F238E27FC236}">
                <a16:creationId xmlns:a16="http://schemas.microsoft.com/office/drawing/2014/main" id="{1D830753-24B4-7427-8351-1DE6D03FFDAA}"/>
              </a:ext>
            </a:extLst>
          </p:cNvPr>
          <p:cNvSpPr txBox="1"/>
          <p:nvPr/>
        </p:nvSpPr>
        <p:spPr>
          <a:xfrm>
            <a:off x="413405" y="4084052"/>
            <a:ext cx="2381693" cy="369332"/>
          </a:xfrm>
          <a:prstGeom prst="rect">
            <a:avLst/>
          </a:prstGeom>
          <a:noFill/>
        </p:spPr>
        <p:txBody>
          <a:bodyPr wrap="square" rtlCol="0">
            <a:spAutoFit/>
          </a:bodyPr>
          <a:lstStyle/>
          <a:p>
            <a:r>
              <a:rPr lang="en-GB">
                <a:latin typeface="Arial" panose="020B0604020202020204" pitchFamily="34" charset="0"/>
                <a:cs typeface="Arial" panose="020B0604020202020204" pitchFamily="34" charset="0"/>
              </a:rPr>
              <a:t>DFT </a:t>
            </a:r>
            <a:r>
              <a:rPr lang="en-GB" err="1">
                <a:latin typeface="Arial" panose="020B0604020202020204" pitchFamily="34" charset="0"/>
                <a:cs typeface="Arial" panose="020B0604020202020204" pitchFamily="34" charset="0"/>
              </a:rPr>
              <a:t>calcfc</a:t>
            </a:r>
            <a:endParaRPr lang="en-GB">
              <a:latin typeface="Arial" panose="020B0604020202020204" pitchFamily="34" charset="0"/>
              <a:cs typeface="Arial" panose="020B0604020202020204" pitchFamily="34" charset="0"/>
            </a:endParaRPr>
          </a:p>
        </p:txBody>
      </p:sp>
      <p:sp>
        <p:nvSpPr>
          <p:cNvPr id="16" name="TextBox 15">
            <a:extLst>
              <a:ext uri="{FF2B5EF4-FFF2-40B4-BE49-F238E27FC236}">
                <a16:creationId xmlns:a16="http://schemas.microsoft.com/office/drawing/2014/main" id="{1E205BED-C31F-2F68-CED2-44A895BE523A}"/>
              </a:ext>
            </a:extLst>
          </p:cNvPr>
          <p:cNvSpPr txBox="1"/>
          <p:nvPr/>
        </p:nvSpPr>
        <p:spPr>
          <a:xfrm>
            <a:off x="2101928" y="4084052"/>
            <a:ext cx="2381693" cy="369332"/>
          </a:xfrm>
          <a:prstGeom prst="rect">
            <a:avLst/>
          </a:prstGeom>
          <a:noFill/>
        </p:spPr>
        <p:txBody>
          <a:bodyPr wrap="square" rtlCol="0">
            <a:spAutoFit/>
          </a:bodyPr>
          <a:lstStyle/>
          <a:p>
            <a:r>
              <a:rPr lang="en-GB">
                <a:latin typeface="Arial" panose="020B0604020202020204" pitchFamily="34" charset="0"/>
                <a:cs typeface="Arial" panose="020B0604020202020204" pitchFamily="34" charset="0"/>
              </a:rPr>
              <a:t>DFT </a:t>
            </a:r>
            <a:r>
              <a:rPr lang="en-GB" err="1">
                <a:latin typeface="Arial" panose="020B0604020202020204" pitchFamily="34" charset="0"/>
                <a:cs typeface="Arial" panose="020B0604020202020204" pitchFamily="34" charset="0"/>
              </a:rPr>
              <a:t>readfc</a:t>
            </a:r>
            <a:endParaRPr lang="en-GB">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02658CA7-9833-F84F-0168-0AAA6204918F}"/>
              </a:ext>
            </a:extLst>
          </p:cNvPr>
          <p:cNvSpPr txBox="1"/>
          <p:nvPr/>
        </p:nvSpPr>
        <p:spPr>
          <a:xfrm>
            <a:off x="7221406" y="4084052"/>
            <a:ext cx="2381693" cy="369332"/>
          </a:xfrm>
          <a:prstGeom prst="rect">
            <a:avLst/>
          </a:prstGeom>
          <a:noFill/>
        </p:spPr>
        <p:txBody>
          <a:bodyPr wrap="square" rtlCol="0">
            <a:spAutoFit/>
          </a:bodyPr>
          <a:lstStyle/>
          <a:p>
            <a:r>
              <a:rPr lang="en-GB">
                <a:latin typeface="Arial" panose="020B0604020202020204" pitchFamily="34" charset="0"/>
                <a:cs typeface="Arial" panose="020B0604020202020204" pitchFamily="34" charset="0"/>
              </a:rPr>
              <a:t>HF </a:t>
            </a:r>
            <a:r>
              <a:rPr lang="en-GB" err="1">
                <a:latin typeface="Arial" panose="020B0604020202020204" pitchFamily="34" charset="0"/>
                <a:cs typeface="Arial" panose="020B0604020202020204" pitchFamily="34" charset="0"/>
              </a:rPr>
              <a:t>readfc</a:t>
            </a:r>
            <a:endParaRPr lang="en-GB">
              <a:latin typeface="Arial" panose="020B0604020202020204" pitchFamily="34" charset="0"/>
              <a:cs typeface="Arial" panose="020B0604020202020204" pitchFamily="34" charset="0"/>
            </a:endParaRPr>
          </a:p>
        </p:txBody>
      </p:sp>
      <p:sp>
        <p:nvSpPr>
          <p:cNvPr id="18" name="TextBox 17">
            <a:extLst>
              <a:ext uri="{FF2B5EF4-FFF2-40B4-BE49-F238E27FC236}">
                <a16:creationId xmlns:a16="http://schemas.microsoft.com/office/drawing/2014/main" id="{1ED657D5-C5BA-3584-7C97-5F30CB3EE3EB}"/>
              </a:ext>
            </a:extLst>
          </p:cNvPr>
          <p:cNvSpPr txBox="1"/>
          <p:nvPr/>
        </p:nvSpPr>
        <p:spPr>
          <a:xfrm>
            <a:off x="4632505" y="4049421"/>
            <a:ext cx="2381693" cy="369332"/>
          </a:xfrm>
          <a:prstGeom prst="rect">
            <a:avLst/>
          </a:prstGeom>
          <a:noFill/>
        </p:spPr>
        <p:txBody>
          <a:bodyPr wrap="square" rtlCol="0">
            <a:spAutoFit/>
          </a:bodyPr>
          <a:lstStyle/>
          <a:p>
            <a:r>
              <a:rPr lang="en-GB">
                <a:latin typeface="Arial" panose="020B0604020202020204" pitchFamily="34" charset="0"/>
                <a:cs typeface="Arial" panose="020B0604020202020204" pitchFamily="34" charset="0"/>
              </a:rPr>
              <a:t>HF </a:t>
            </a:r>
            <a:r>
              <a:rPr lang="en-GB" err="1">
                <a:latin typeface="Arial" panose="020B0604020202020204" pitchFamily="34" charset="0"/>
                <a:cs typeface="Arial" panose="020B0604020202020204" pitchFamily="34" charset="0"/>
              </a:rPr>
              <a:t>calcfc</a:t>
            </a:r>
            <a:endParaRPr lang="en-GB">
              <a:latin typeface="Arial" panose="020B0604020202020204" pitchFamily="34" charset="0"/>
              <a:cs typeface="Arial" panose="020B0604020202020204" pitchFamily="34" charset="0"/>
            </a:endParaRPr>
          </a:p>
        </p:txBody>
      </p:sp>
      <p:sp>
        <p:nvSpPr>
          <p:cNvPr id="19" name="TextBox 18">
            <a:extLst>
              <a:ext uri="{FF2B5EF4-FFF2-40B4-BE49-F238E27FC236}">
                <a16:creationId xmlns:a16="http://schemas.microsoft.com/office/drawing/2014/main" id="{CCAB833A-1E8D-BE63-F76F-ADD8DC5BB618}"/>
              </a:ext>
            </a:extLst>
          </p:cNvPr>
          <p:cNvSpPr txBox="1"/>
          <p:nvPr/>
        </p:nvSpPr>
        <p:spPr>
          <a:xfrm>
            <a:off x="9810307" y="4069283"/>
            <a:ext cx="2381693" cy="369332"/>
          </a:xfrm>
          <a:prstGeom prst="rect">
            <a:avLst/>
          </a:prstGeom>
          <a:noFill/>
        </p:spPr>
        <p:txBody>
          <a:bodyPr wrap="square" rtlCol="0">
            <a:spAutoFit/>
          </a:bodyPr>
          <a:lstStyle/>
          <a:p>
            <a:r>
              <a:rPr lang="en-GB">
                <a:latin typeface="Arial" panose="020B0604020202020204" pitchFamily="34" charset="0"/>
                <a:cs typeface="Arial" panose="020B0604020202020204" pitchFamily="34" charset="0"/>
              </a:rPr>
              <a:t>SQM </a:t>
            </a:r>
            <a:r>
              <a:rPr lang="en-GB" err="1">
                <a:latin typeface="Arial" panose="020B0604020202020204" pitchFamily="34" charset="0"/>
                <a:cs typeface="Arial" panose="020B0604020202020204" pitchFamily="34" charset="0"/>
              </a:rPr>
              <a:t>readfc</a:t>
            </a:r>
            <a:endParaRPr lang="en-GB">
              <a:latin typeface="Arial" panose="020B0604020202020204" pitchFamily="34" charset="0"/>
              <a:cs typeface="Arial" panose="020B0604020202020204" pitchFamily="34" charset="0"/>
            </a:endParaRPr>
          </a:p>
        </p:txBody>
      </p:sp>
      <p:sp>
        <p:nvSpPr>
          <p:cNvPr id="20" name="TextBox 19">
            <a:extLst>
              <a:ext uri="{FF2B5EF4-FFF2-40B4-BE49-F238E27FC236}">
                <a16:creationId xmlns:a16="http://schemas.microsoft.com/office/drawing/2014/main" id="{5A9AD99E-EC51-5CC0-42B7-995598F00B2F}"/>
              </a:ext>
            </a:extLst>
          </p:cNvPr>
          <p:cNvSpPr txBox="1"/>
          <p:nvPr/>
        </p:nvSpPr>
        <p:spPr>
          <a:xfrm>
            <a:off x="8634648" y="4633244"/>
            <a:ext cx="4058095" cy="369332"/>
          </a:xfrm>
          <a:prstGeom prst="rect">
            <a:avLst/>
          </a:prstGeom>
          <a:noFill/>
        </p:spPr>
        <p:txBody>
          <a:bodyPr wrap="square" rtlCol="0">
            <a:spAutoFit/>
          </a:bodyPr>
          <a:lstStyle/>
          <a:p>
            <a:r>
              <a:rPr lang="en-GB">
                <a:latin typeface="Arial" panose="020B0604020202020204" pitchFamily="34" charset="0"/>
                <a:cs typeface="Arial" panose="020B0604020202020204" pitchFamily="34" charset="0"/>
              </a:rPr>
              <a:t>(SQM </a:t>
            </a:r>
            <a:r>
              <a:rPr lang="en-GB" err="1">
                <a:latin typeface="Arial" panose="020B0604020202020204" pitchFamily="34" charset="0"/>
                <a:cs typeface="Arial" panose="020B0604020202020204" pitchFamily="34" charset="0"/>
              </a:rPr>
              <a:t>calcfc</a:t>
            </a:r>
            <a:r>
              <a:rPr lang="en-GB">
                <a:latin typeface="Arial" panose="020B0604020202020204" pitchFamily="34" charset="0"/>
                <a:cs typeface="Arial" panose="020B0604020202020204" pitchFamily="34" charset="0"/>
              </a:rPr>
              <a:t> did not converge)</a:t>
            </a:r>
          </a:p>
        </p:txBody>
      </p:sp>
      <p:sp>
        <p:nvSpPr>
          <p:cNvPr id="21" name="TextBox 20">
            <a:extLst>
              <a:ext uri="{FF2B5EF4-FFF2-40B4-BE49-F238E27FC236}">
                <a16:creationId xmlns:a16="http://schemas.microsoft.com/office/drawing/2014/main" id="{0D26C747-E7B0-13BB-0385-C0D1DBEBC3EB}"/>
              </a:ext>
            </a:extLst>
          </p:cNvPr>
          <p:cNvSpPr txBox="1"/>
          <p:nvPr/>
        </p:nvSpPr>
        <p:spPr>
          <a:xfrm>
            <a:off x="272143" y="5475895"/>
            <a:ext cx="11658600" cy="923330"/>
          </a:xfrm>
          <a:prstGeom prst="rect">
            <a:avLst/>
          </a:prstGeom>
          <a:noFill/>
        </p:spPr>
        <p:txBody>
          <a:bodyPr wrap="square" rtlCol="0">
            <a:spAutoFit/>
          </a:bodyPr>
          <a:lstStyle/>
          <a:p>
            <a:r>
              <a:rPr lang="en-GB">
                <a:latin typeface="Arial" panose="020B0604020202020204" pitchFamily="34" charset="0"/>
                <a:cs typeface="Arial" panose="020B0604020202020204" pitchFamily="34" charset="0"/>
              </a:rPr>
              <a:t>I</a:t>
            </a:r>
            <a:r>
              <a:rPr lang="en-GB" sz="1800">
                <a:latin typeface="Arial" panose="020B0604020202020204" pitchFamily="34" charset="0"/>
                <a:cs typeface="Arial" panose="020B0604020202020204" pitchFamily="34" charset="0"/>
              </a:rPr>
              <a:t>ncorrect TS:</a:t>
            </a:r>
          </a:p>
          <a:p>
            <a:r>
              <a:rPr lang="en-GB" err="1">
                <a:latin typeface="Arial" panose="020B0604020202020204" pitchFamily="34" charset="0"/>
                <a:cs typeface="Arial" panose="020B0604020202020204" pitchFamily="34" charset="0"/>
              </a:rPr>
              <a:t>DFT_calcfc</a:t>
            </a:r>
            <a:r>
              <a:rPr lang="en-GB">
                <a:latin typeface="Arial" panose="020B0604020202020204" pitchFamily="34" charset="0"/>
                <a:cs typeface="Arial" panose="020B0604020202020204" pitchFamily="34" charset="0"/>
              </a:rPr>
              <a:t>, </a:t>
            </a:r>
            <a:r>
              <a:rPr lang="en-GB" err="1">
                <a:latin typeface="Arial" panose="020B0604020202020204" pitchFamily="34" charset="0"/>
                <a:cs typeface="Arial" panose="020B0604020202020204" pitchFamily="34" charset="0"/>
              </a:rPr>
              <a:t>DFT_readfc</a:t>
            </a:r>
            <a:r>
              <a:rPr lang="en-GB">
                <a:latin typeface="Arial" panose="020B0604020202020204" pitchFamily="34" charset="0"/>
                <a:cs typeface="Arial" panose="020B0604020202020204" pitchFamily="34" charset="0"/>
              </a:rPr>
              <a:t> and </a:t>
            </a:r>
            <a:r>
              <a:rPr lang="en-GB" err="1">
                <a:latin typeface="Arial" panose="020B0604020202020204" pitchFamily="34" charset="0"/>
                <a:cs typeface="Arial" panose="020B0604020202020204" pitchFamily="34" charset="0"/>
              </a:rPr>
              <a:t>SQM_readfc</a:t>
            </a:r>
            <a:r>
              <a:rPr lang="en-GB" sz="1800">
                <a:latin typeface="Arial" panose="020B0604020202020204" pitchFamily="34" charset="0"/>
                <a:cs typeface="Arial" panose="020B0604020202020204" pitchFamily="34" charset="0"/>
              </a:rPr>
              <a:t>: Anti-</a:t>
            </a:r>
            <a:r>
              <a:rPr lang="en-GB" sz="1800" err="1">
                <a:latin typeface="Arial" panose="020B0604020202020204" pitchFamily="34" charset="0"/>
                <a:cs typeface="Arial" panose="020B0604020202020204" pitchFamily="34" charset="0"/>
              </a:rPr>
              <a:t>Houk</a:t>
            </a:r>
            <a:r>
              <a:rPr lang="en-GB">
                <a:latin typeface="Arial" panose="020B0604020202020204" pitchFamily="34" charset="0"/>
                <a:cs typeface="Arial" panose="020B0604020202020204" pitchFamily="34" charset="0"/>
              </a:rPr>
              <a:t> to </a:t>
            </a:r>
            <a:r>
              <a:rPr lang="en-GB" sz="1800" err="1">
                <a:latin typeface="Arial" panose="020B0604020202020204" pitchFamily="34" charset="0"/>
                <a:cs typeface="Arial" panose="020B0604020202020204" pitchFamily="34" charset="0"/>
              </a:rPr>
              <a:t>Houk</a:t>
            </a:r>
            <a:r>
              <a:rPr lang="en-GB" sz="1800">
                <a:latin typeface="Arial" panose="020B0604020202020204" pitchFamily="34" charset="0"/>
                <a:cs typeface="Arial" panose="020B0604020202020204" pitchFamily="34" charset="0"/>
              </a:rPr>
              <a:t> RHC-Me rotation at around 180 /1cm</a:t>
            </a:r>
          </a:p>
          <a:p>
            <a:r>
              <a:rPr lang="en-GB" sz="1800" err="1">
                <a:latin typeface="Arial" panose="020B0604020202020204" pitchFamily="34" charset="0"/>
                <a:cs typeface="Arial" panose="020B0604020202020204" pitchFamily="34" charset="0"/>
              </a:rPr>
              <a:t>HF_calcfc</a:t>
            </a:r>
            <a:r>
              <a:rPr lang="en-GB" sz="1800">
                <a:latin typeface="Arial" panose="020B0604020202020204" pitchFamily="34" charset="0"/>
                <a:cs typeface="Arial" panose="020B0604020202020204" pitchFamily="34" charset="0"/>
              </a:rPr>
              <a:t>, </a:t>
            </a:r>
            <a:r>
              <a:rPr lang="en-GB" sz="1800" err="1">
                <a:latin typeface="Arial" panose="020B0604020202020204" pitchFamily="34" charset="0"/>
                <a:cs typeface="Arial" panose="020B0604020202020204" pitchFamily="34" charset="0"/>
              </a:rPr>
              <a:t>HF_readfc</a:t>
            </a:r>
            <a:r>
              <a:rPr lang="en-GB" sz="1800">
                <a:latin typeface="Arial" panose="020B0604020202020204" pitchFamily="34" charset="0"/>
                <a:cs typeface="Arial" panose="020B0604020202020204" pitchFamily="34" charset="0"/>
              </a:rPr>
              <a:t>: Diene rocking at around 25-85 1/cm</a:t>
            </a:r>
          </a:p>
        </p:txBody>
      </p:sp>
    </p:spTree>
    <p:extLst>
      <p:ext uri="{BB962C8B-B14F-4D97-AF65-F5344CB8AC3E}">
        <p14:creationId xmlns:p14="http://schemas.microsoft.com/office/powerpoint/2010/main" val="40974715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964151-439D-3824-6FDA-ADB8ED64DFD6}"/>
              </a:ext>
            </a:extLst>
          </p:cNvPr>
          <p:cNvSpPr>
            <a:spLocks noGrp="1"/>
          </p:cNvSpPr>
          <p:nvPr>
            <p:ph type="title"/>
          </p:nvPr>
        </p:nvSpPr>
        <p:spPr>
          <a:xfrm>
            <a:off x="838199" y="263974"/>
            <a:ext cx="10515600" cy="1325563"/>
          </a:xfrm>
        </p:spPr>
        <p:txBody>
          <a:bodyPr>
            <a:normAutofit/>
          </a:bodyPr>
          <a:lstStyle/>
          <a:p>
            <a:r>
              <a:rPr lang="en-GB" dirty="0">
                <a:latin typeface="Arial" panose="020B0604020202020204" pitchFamily="34" charset="0"/>
                <a:cs typeface="Arial" panose="020B0604020202020204" pitchFamily="34" charset="0"/>
              </a:rPr>
              <a:t>External keyword for Gaussian interface</a:t>
            </a:r>
          </a:p>
        </p:txBody>
      </p:sp>
      <p:sp>
        <p:nvSpPr>
          <p:cNvPr id="3" name="TextBox 2">
            <a:extLst>
              <a:ext uri="{FF2B5EF4-FFF2-40B4-BE49-F238E27FC236}">
                <a16:creationId xmlns:a16="http://schemas.microsoft.com/office/drawing/2014/main" id="{68BD3D34-A6D8-4AA2-7987-7BDAB2AFCBA1}"/>
              </a:ext>
            </a:extLst>
          </p:cNvPr>
          <p:cNvSpPr txBox="1"/>
          <p:nvPr/>
        </p:nvSpPr>
        <p:spPr>
          <a:xfrm>
            <a:off x="109053" y="1951216"/>
            <a:ext cx="5578683" cy="4247317"/>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GB" b="1" dirty="0"/>
              <a:t>Previously:</a:t>
            </a:r>
          </a:p>
          <a:p>
            <a:endParaRPr lang="en-GB" dirty="0"/>
          </a:p>
          <a:p>
            <a:r>
              <a:rPr lang="en-GB" dirty="0"/>
              <a:t>1. Run separate Freq=</a:t>
            </a:r>
            <a:r>
              <a:rPr lang="en-GB" dirty="0" err="1"/>
              <a:t>noraman</a:t>
            </a:r>
            <a:r>
              <a:rPr lang="en-GB" dirty="0"/>
              <a:t> calculation at lower level of theory (e.g. PM6, HF 6-31G*, SVWN def2-SVP) with </a:t>
            </a:r>
            <a:r>
              <a:rPr lang="en-GB" sz="1600" dirty="0">
                <a:latin typeface="Consolas" panose="020B0609020204030204" pitchFamily="49" charset="0"/>
              </a:rPr>
              <a:t>%chk=freq.chk </a:t>
            </a:r>
            <a:r>
              <a:rPr lang="en-GB" dirty="0"/>
              <a:t>keyword</a:t>
            </a:r>
          </a:p>
          <a:p>
            <a:endParaRPr lang="en-GB" dirty="0"/>
          </a:p>
          <a:p>
            <a:r>
              <a:rPr lang="en-GB" dirty="0"/>
              <a:t>2. Move checkpoint file from frequency calculation to folder with optimisation Gaussian input file</a:t>
            </a:r>
          </a:p>
          <a:p>
            <a:endParaRPr lang="en-GB" dirty="0"/>
          </a:p>
          <a:p>
            <a:r>
              <a:rPr lang="en-GB" dirty="0"/>
              <a:t>3. Use </a:t>
            </a:r>
            <a:r>
              <a:rPr lang="en-GB" sz="1600" dirty="0">
                <a:latin typeface="Consolas" panose="020B0609020204030204" pitchFamily="49" charset="0"/>
              </a:rPr>
              <a:t>%chk=freq.chk</a:t>
            </a:r>
            <a:r>
              <a:rPr lang="en-GB" sz="1400" dirty="0">
                <a:latin typeface="Consolas" panose="020B0609020204030204" pitchFamily="49" charset="0"/>
              </a:rPr>
              <a:t> </a:t>
            </a:r>
            <a:r>
              <a:rPr lang="en-GB" dirty="0"/>
              <a:t>with </a:t>
            </a:r>
            <a:r>
              <a:rPr lang="en-GB" sz="1600" dirty="0">
                <a:latin typeface="Consolas" panose="020B0609020204030204" pitchFamily="49" charset="0"/>
              </a:rPr>
              <a:t>opt=(</a:t>
            </a:r>
            <a:r>
              <a:rPr lang="en-GB" sz="1600" dirty="0" err="1">
                <a:latin typeface="Consolas" panose="020B0609020204030204" pitchFamily="49" charset="0"/>
              </a:rPr>
              <a:t>readfc,ts,noeigen</a:t>
            </a:r>
            <a:r>
              <a:rPr lang="en-GB" sz="1600" dirty="0">
                <a:latin typeface="Consolas" panose="020B0609020204030204" pitchFamily="49" charset="0"/>
              </a:rPr>
              <a:t>, </a:t>
            </a:r>
            <a:r>
              <a:rPr lang="en-GB" sz="1600" dirty="0" err="1">
                <a:latin typeface="Consolas" panose="020B0609020204030204" pitchFamily="49" charset="0"/>
              </a:rPr>
              <a:t>maxcyles</a:t>
            </a:r>
            <a:r>
              <a:rPr lang="en-GB" sz="1600" dirty="0">
                <a:latin typeface="Consolas" panose="020B0609020204030204" pitchFamily="49" charset="0"/>
              </a:rPr>
              <a:t>=N,…)</a:t>
            </a:r>
            <a:r>
              <a:rPr lang="en-GB" dirty="0"/>
              <a:t> keyword arguments for optimisation</a:t>
            </a:r>
          </a:p>
          <a:p>
            <a:endParaRPr lang="en-GB" dirty="0"/>
          </a:p>
          <a:p>
            <a:r>
              <a:rPr lang="en-GB" dirty="0"/>
              <a:t>4. This is designed to load in the low-level hessian into a higher-level TS optimisation, with new hessians recalculated every N steps</a:t>
            </a:r>
          </a:p>
        </p:txBody>
      </p:sp>
      <p:sp>
        <p:nvSpPr>
          <p:cNvPr id="4" name="TextBox 3">
            <a:extLst>
              <a:ext uri="{FF2B5EF4-FFF2-40B4-BE49-F238E27FC236}">
                <a16:creationId xmlns:a16="http://schemas.microsoft.com/office/drawing/2014/main" id="{A257FB24-F7E8-60C0-CD60-7F1F8033C1FB}"/>
              </a:ext>
            </a:extLst>
          </p:cNvPr>
          <p:cNvSpPr txBox="1"/>
          <p:nvPr/>
        </p:nvSpPr>
        <p:spPr>
          <a:xfrm>
            <a:off x="5855518" y="1566496"/>
            <a:ext cx="6227429" cy="5016758"/>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GB" b="1" dirty="0"/>
              <a:t>External keyword:</a:t>
            </a:r>
          </a:p>
          <a:p>
            <a:endParaRPr lang="en-GB" dirty="0"/>
          </a:p>
          <a:p>
            <a:pPr marL="342900" indent="-342900">
              <a:buAutoNum type="arabicPeriod"/>
            </a:pPr>
            <a:r>
              <a:rPr lang="en-GB" dirty="0"/>
              <a:t>Run TS optimisation all in one Gaussian input file using:</a:t>
            </a:r>
          </a:p>
          <a:p>
            <a:r>
              <a:rPr lang="en-GB" sz="1600" dirty="0">
                <a:latin typeface="Consolas" panose="020B0609020204030204" pitchFamily="49" charset="0"/>
              </a:rPr>
              <a:t>external=“~/scripts/</a:t>
            </a:r>
            <a:r>
              <a:rPr lang="en-GB" sz="1600" dirty="0" err="1">
                <a:latin typeface="Consolas" panose="020B0609020204030204" pitchFamily="49" charset="0"/>
              </a:rPr>
              <a:t>MiMe</a:t>
            </a:r>
            <a:r>
              <a:rPr lang="en-GB" sz="1600" dirty="0">
                <a:latin typeface="Consolas" panose="020B0609020204030204" pitchFamily="49" charset="0"/>
              </a:rPr>
              <a:t> -F ‘pm6’ -EF ‘wb97xd def2svp’ -c 12 -m 48GB” opt=(</a:t>
            </a:r>
            <a:r>
              <a:rPr lang="en-GB" sz="1600" dirty="0" err="1">
                <a:latin typeface="Consolas" panose="020B0609020204030204" pitchFamily="49" charset="0"/>
              </a:rPr>
              <a:t>recalcfc</a:t>
            </a:r>
            <a:r>
              <a:rPr lang="en-GB" sz="1600" dirty="0">
                <a:latin typeface="Consolas" panose="020B0609020204030204" pitchFamily="49" charset="0"/>
              </a:rPr>
              <a:t>=</a:t>
            </a:r>
            <a:r>
              <a:rPr lang="en-GB" sz="1600" dirty="0" err="1">
                <a:latin typeface="Consolas" panose="020B0609020204030204" pitchFamily="49" charset="0"/>
              </a:rPr>
              <a:t>N,ts,noeigen</a:t>
            </a:r>
            <a:r>
              <a:rPr lang="en-GB" sz="1600" dirty="0">
                <a:latin typeface="Consolas" panose="020B0609020204030204" pitchFamily="49" charset="0"/>
              </a:rPr>
              <a:t>,…,</a:t>
            </a:r>
            <a:r>
              <a:rPr lang="en-GB" sz="1600" dirty="0" err="1">
                <a:latin typeface="Consolas" panose="020B0609020204030204" pitchFamily="49" charset="0"/>
              </a:rPr>
              <a:t>nomicro</a:t>
            </a:r>
            <a:r>
              <a:rPr lang="en-GB" sz="1600" dirty="0">
                <a:latin typeface="Consolas" panose="020B0609020204030204" pitchFamily="49" charset="0"/>
              </a:rPr>
              <a:t>)</a:t>
            </a:r>
          </a:p>
          <a:p>
            <a:endParaRPr lang="en-GB" dirty="0"/>
          </a:p>
          <a:p>
            <a:r>
              <a:rPr lang="en-GB" dirty="0"/>
              <a:t>2. No need for additional frequency calculations, but does require a working script to interface with G16 via </a:t>
            </a:r>
            <a:r>
              <a:rPr lang="en-GB" sz="1600" dirty="0">
                <a:latin typeface="Consolas" panose="020B0609020204030204" pitchFamily="49" charset="0"/>
              </a:rPr>
              <a:t>External</a:t>
            </a:r>
          </a:p>
          <a:p>
            <a:endParaRPr lang="en-GB" dirty="0"/>
          </a:p>
          <a:p>
            <a:r>
              <a:rPr lang="en-GB" dirty="0"/>
              <a:t>3. G16 sends the python script (</a:t>
            </a:r>
            <a:r>
              <a:rPr lang="en-GB" dirty="0" err="1"/>
              <a:t>MiMe</a:t>
            </a:r>
            <a:r>
              <a:rPr lang="en-GB" dirty="0"/>
              <a:t>) a </a:t>
            </a:r>
            <a:r>
              <a:rPr lang="en-GB" sz="1600" dirty="0">
                <a:latin typeface="Consolas" panose="020B0609020204030204" pitchFamily="49" charset="0"/>
              </a:rPr>
              <a:t>Gau-12345.EIn </a:t>
            </a:r>
            <a:r>
              <a:rPr lang="en-GB" dirty="0"/>
              <a:t>“input” file containing [a] </a:t>
            </a:r>
            <a:r>
              <a:rPr lang="en-GB" dirty="0" err="1"/>
              <a:t>deriv</a:t>
            </a:r>
            <a:r>
              <a:rPr lang="en-GB" dirty="0"/>
              <a:t> = d where d is the derivatives of Energy, and [b] the molecule specification (charge, spin and geometry in standard orientation in </a:t>
            </a:r>
            <a:r>
              <a:rPr lang="en-GB" dirty="0" err="1"/>
              <a:t>Bohrs</a:t>
            </a:r>
            <a:r>
              <a:rPr lang="en-GB" dirty="0"/>
              <a:t>) </a:t>
            </a:r>
          </a:p>
          <a:p>
            <a:endParaRPr lang="en-GB" dirty="0"/>
          </a:p>
          <a:p>
            <a:r>
              <a:rPr lang="en-GB" dirty="0"/>
              <a:t>4. Python script reads in </a:t>
            </a:r>
            <a:r>
              <a:rPr lang="en-GB" sz="1600" dirty="0">
                <a:latin typeface="Consolas" panose="020B0609020204030204" pitchFamily="49" charset="0"/>
              </a:rPr>
              <a:t>Gau-12345.EIn </a:t>
            </a:r>
            <a:r>
              <a:rPr lang="en-GB" dirty="0"/>
              <a:t>and sends off a new G16 calculation of Energy, Force, or Freq (if d = 0,1,2) and returns those values to the main G16 task via the </a:t>
            </a:r>
            <a:r>
              <a:rPr lang="en-GB" sz="1600" dirty="0">
                <a:latin typeface="Consolas" panose="020B0609020204030204" pitchFamily="49" charset="0"/>
              </a:rPr>
              <a:t>Gau-12345.EOu </a:t>
            </a:r>
            <a:r>
              <a:rPr lang="en-GB" dirty="0"/>
              <a:t>“output” file</a:t>
            </a:r>
          </a:p>
        </p:txBody>
      </p:sp>
    </p:spTree>
    <p:extLst>
      <p:ext uri="{BB962C8B-B14F-4D97-AF65-F5344CB8AC3E}">
        <p14:creationId xmlns:p14="http://schemas.microsoft.com/office/powerpoint/2010/main" val="416287027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BCED4C-176B-7492-C037-8F335CE13B3B}"/>
              </a:ext>
            </a:extLst>
          </p:cNvPr>
          <p:cNvSpPr>
            <a:spLocks noGrp="1"/>
          </p:cNvSpPr>
          <p:nvPr>
            <p:ph type="title"/>
          </p:nvPr>
        </p:nvSpPr>
        <p:spPr>
          <a:xfrm>
            <a:off x="272143" y="236387"/>
            <a:ext cx="10515600" cy="1325563"/>
          </a:xfrm>
        </p:spPr>
        <p:txBody>
          <a:bodyPr/>
          <a:lstStyle/>
          <a:p>
            <a:r>
              <a:rPr lang="en-GB">
                <a:latin typeface="Arial" panose="020B0604020202020204" pitchFamily="34" charset="0"/>
                <a:cs typeface="Arial" panose="020B0604020202020204" pitchFamily="34" charset="0"/>
              </a:rPr>
              <a:t>IMDA_1</a:t>
            </a:r>
          </a:p>
        </p:txBody>
      </p:sp>
      <p:pic>
        <p:nvPicPr>
          <p:cNvPr id="4" name="Picture 3">
            <a:extLst>
              <a:ext uri="{FF2B5EF4-FFF2-40B4-BE49-F238E27FC236}">
                <a16:creationId xmlns:a16="http://schemas.microsoft.com/office/drawing/2014/main" id="{211FCAEB-7B24-997C-C52C-5B2E13E1B85C}"/>
              </a:ext>
            </a:extLst>
          </p:cNvPr>
          <p:cNvPicPr>
            <a:picLocks noChangeAspect="1"/>
          </p:cNvPicPr>
          <p:nvPr/>
        </p:nvPicPr>
        <p:blipFill>
          <a:blip r:embed="rId2"/>
          <a:stretch>
            <a:fillRect/>
          </a:stretch>
        </p:blipFill>
        <p:spPr>
          <a:xfrm>
            <a:off x="457200" y="1731509"/>
            <a:ext cx="5638800" cy="4657725"/>
          </a:xfrm>
          <a:prstGeom prst="rect">
            <a:avLst/>
          </a:prstGeom>
        </p:spPr>
      </p:pic>
      <p:pic>
        <p:nvPicPr>
          <p:cNvPr id="6" name="Picture 5">
            <a:extLst>
              <a:ext uri="{FF2B5EF4-FFF2-40B4-BE49-F238E27FC236}">
                <a16:creationId xmlns:a16="http://schemas.microsoft.com/office/drawing/2014/main" id="{1CF232E5-2AC3-70AD-DE9E-248361BAB55A}"/>
              </a:ext>
            </a:extLst>
          </p:cNvPr>
          <p:cNvPicPr>
            <a:picLocks noChangeAspect="1"/>
          </p:cNvPicPr>
          <p:nvPr/>
        </p:nvPicPr>
        <p:blipFill>
          <a:blip r:embed="rId3"/>
          <a:stretch>
            <a:fillRect/>
          </a:stretch>
        </p:blipFill>
        <p:spPr>
          <a:xfrm>
            <a:off x="6096000" y="1731509"/>
            <a:ext cx="5476875" cy="4657725"/>
          </a:xfrm>
          <a:prstGeom prst="rect">
            <a:avLst/>
          </a:prstGeom>
        </p:spPr>
      </p:pic>
    </p:spTree>
    <p:extLst>
      <p:ext uri="{BB962C8B-B14F-4D97-AF65-F5344CB8AC3E}">
        <p14:creationId xmlns:p14="http://schemas.microsoft.com/office/powerpoint/2010/main" val="165978470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BCED4C-176B-7492-C037-8F335CE13B3B}"/>
              </a:ext>
            </a:extLst>
          </p:cNvPr>
          <p:cNvSpPr>
            <a:spLocks noGrp="1"/>
          </p:cNvSpPr>
          <p:nvPr>
            <p:ph type="title"/>
          </p:nvPr>
        </p:nvSpPr>
        <p:spPr>
          <a:xfrm>
            <a:off x="272143" y="236387"/>
            <a:ext cx="10515600" cy="1325563"/>
          </a:xfrm>
        </p:spPr>
        <p:txBody>
          <a:bodyPr/>
          <a:lstStyle/>
          <a:p>
            <a:r>
              <a:rPr lang="en-GB">
                <a:latin typeface="Arial" panose="020B0604020202020204" pitchFamily="34" charset="0"/>
                <a:cs typeface="Arial" panose="020B0604020202020204" pitchFamily="34" charset="0"/>
              </a:rPr>
              <a:t>IMDA_1: conformations</a:t>
            </a:r>
          </a:p>
        </p:txBody>
      </p:sp>
      <p:pic>
        <p:nvPicPr>
          <p:cNvPr id="21" name="Picture 20">
            <a:extLst>
              <a:ext uri="{FF2B5EF4-FFF2-40B4-BE49-F238E27FC236}">
                <a16:creationId xmlns:a16="http://schemas.microsoft.com/office/drawing/2014/main" id="{8084CF9E-5544-B247-F326-E05C8F8404DE}"/>
              </a:ext>
            </a:extLst>
          </p:cNvPr>
          <p:cNvPicPr>
            <a:picLocks noChangeAspect="1"/>
          </p:cNvPicPr>
          <p:nvPr/>
        </p:nvPicPr>
        <p:blipFill>
          <a:blip r:embed="rId2"/>
          <a:stretch>
            <a:fillRect/>
          </a:stretch>
        </p:blipFill>
        <p:spPr>
          <a:xfrm>
            <a:off x="0" y="2137002"/>
            <a:ext cx="1873004" cy="1659782"/>
          </a:xfrm>
          <a:prstGeom prst="rect">
            <a:avLst/>
          </a:prstGeom>
        </p:spPr>
      </p:pic>
      <p:pic>
        <p:nvPicPr>
          <p:cNvPr id="22" name="Picture 21">
            <a:extLst>
              <a:ext uri="{FF2B5EF4-FFF2-40B4-BE49-F238E27FC236}">
                <a16:creationId xmlns:a16="http://schemas.microsoft.com/office/drawing/2014/main" id="{236AC259-5A21-AF16-9C64-A3FEDE9AD1C2}"/>
              </a:ext>
            </a:extLst>
          </p:cNvPr>
          <p:cNvPicPr>
            <a:picLocks noChangeAspect="1"/>
          </p:cNvPicPr>
          <p:nvPr/>
        </p:nvPicPr>
        <p:blipFill>
          <a:blip r:embed="rId3"/>
          <a:stretch>
            <a:fillRect/>
          </a:stretch>
        </p:blipFill>
        <p:spPr>
          <a:xfrm>
            <a:off x="1873004" y="2160404"/>
            <a:ext cx="1873004" cy="1612978"/>
          </a:xfrm>
          <a:prstGeom prst="rect">
            <a:avLst/>
          </a:prstGeom>
        </p:spPr>
      </p:pic>
      <p:pic>
        <p:nvPicPr>
          <p:cNvPr id="23" name="Picture 22">
            <a:extLst>
              <a:ext uri="{FF2B5EF4-FFF2-40B4-BE49-F238E27FC236}">
                <a16:creationId xmlns:a16="http://schemas.microsoft.com/office/drawing/2014/main" id="{7AFD3B55-9471-B820-5EEF-4BA57687BDCB}"/>
              </a:ext>
            </a:extLst>
          </p:cNvPr>
          <p:cNvPicPr>
            <a:picLocks noChangeAspect="1"/>
          </p:cNvPicPr>
          <p:nvPr/>
        </p:nvPicPr>
        <p:blipFill>
          <a:blip r:embed="rId4"/>
          <a:stretch>
            <a:fillRect/>
          </a:stretch>
        </p:blipFill>
        <p:spPr>
          <a:xfrm>
            <a:off x="3986644" y="2145405"/>
            <a:ext cx="1873004" cy="1627977"/>
          </a:xfrm>
          <a:prstGeom prst="rect">
            <a:avLst/>
          </a:prstGeom>
        </p:spPr>
      </p:pic>
      <p:pic>
        <p:nvPicPr>
          <p:cNvPr id="24" name="Picture 23">
            <a:extLst>
              <a:ext uri="{FF2B5EF4-FFF2-40B4-BE49-F238E27FC236}">
                <a16:creationId xmlns:a16="http://schemas.microsoft.com/office/drawing/2014/main" id="{9154007A-60B9-7B7D-4B24-CC9718EAED37}"/>
              </a:ext>
            </a:extLst>
          </p:cNvPr>
          <p:cNvPicPr>
            <a:picLocks noChangeAspect="1"/>
          </p:cNvPicPr>
          <p:nvPr/>
        </p:nvPicPr>
        <p:blipFill>
          <a:blip r:embed="rId5"/>
          <a:stretch>
            <a:fillRect/>
          </a:stretch>
        </p:blipFill>
        <p:spPr>
          <a:xfrm>
            <a:off x="5859648" y="2181360"/>
            <a:ext cx="1848553" cy="1571066"/>
          </a:xfrm>
          <a:prstGeom prst="rect">
            <a:avLst/>
          </a:prstGeom>
        </p:spPr>
      </p:pic>
      <p:pic>
        <p:nvPicPr>
          <p:cNvPr id="25" name="Picture 24">
            <a:extLst>
              <a:ext uri="{FF2B5EF4-FFF2-40B4-BE49-F238E27FC236}">
                <a16:creationId xmlns:a16="http://schemas.microsoft.com/office/drawing/2014/main" id="{31563981-8317-9BDC-FCE6-DDA091DE326E}"/>
              </a:ext>
            </a:extLst>
          </p:cNvPr>
          <p:cNvPicPr>
            <a:picLocks noChangeAspect="1"/>
          </p:cNvPicPr>
          <p:nvPr/>
        </p:nvPicPr>
        <p:blipFill>
          <a:blip r:embed="rId6"/>
          <a:stretch>
            <a:fillRect/>
          </a:stretch>
        </p:blipFill>
        <p:spPr>
          <a:xfrm>
            <a:off x="7971334" y="2145405"/>
            <a:ext cx="2027114" cy="1694436"/>
          </a:xfrm>
          <a:prstGeom prst="rect">
            <a:avLst/>
          </a:prstGeom>
        </p:spPr>
      </p:pic>
      <p:pic>
        <p:nvPicPr>
          <p:cNvPr id="26" name="Picture 25">
            <a:extLst>
              <a:ext uri="{FF2B5EF4-FFF2-40B4-BE49-F238E27FC236}">
                <a16:creationId xmlns:a16="http://schemas.microsoft.com/office/drawing/2014/main" id="{955276C5-51C4-124A-A874-A7DCF63BFD52}"/>
              </a:ext>
            </a:extLst>
          </p:cNvPr>
          <p:cNvPicPr>
            <a:picLocks noChangeAspect="1"/>
          </p:cNvPicPr>
          <p:nvPr/>
        </p:nvPicPr>
        <p:blipFill>
          <a:blip r:embed="rId7"/>
          <a:stretch>
            <a:fillRect/>
          </a:stretch>
        </p:blipFill>
        <p:spPr>
          <a:xfrm>
            <a:off x="10020220" y="2160175"/>
            <a:ext cx="2027114" cy="1636609"/>
          </a:xfrm>
          <a:prstGeom prst="rect">
            <a:avLst/>
          </a:prstGeom>
        </p:spPr>
      </p:pic>
      <p:sp>
        <p:nvSpPr>
          <p:cNvPr id="27" name="TextBox 26">
            <a:extLst>
              <a:ext uri="{FF2B5EF4-FFF2-40B4-BE49-F238E27FC236}">
                <a16:creationId xmlns:a16="http://schemas.microsoft.com/office/drawing/2014/main" id="{A9B5EBF7-EAED-1451-DA9C-8882E233AAC3}"/>
              </a:ext>
            </a:extLst>
          </p:cNvPr>
          <p:cNvSpPr txBox="1"/>
          <p:nvPr/>
        </p:nvSpPr>
        <p:spPr>
          <a:xfrm>
            <a:off x="413405" y="3987505"/>
            <a:ext cx="2381693" cy="369332"/>
          </a:xfrm>
          <a:prstGeom prst="rect">
            <a:avLst/>
          </a:prstGeom>
          <a:noFill/>
        </p:spPr>
        <p:txBody>
          <a:bodyPr wrap="square" rtlCol="0">
            <a:spAutoFit/>
          </a:bodyPr>
          <a:lstStyle/>
          <a:p>
            <a:r>
              <a:rPr lang="en-GB">
                <a:latin typeface="Arial" panose="020B0604020202020204" pitchFamily="34" charset="0"/>
                <a:cs typeface="Arial" panose="020B0604020202020204" pitchFamily="34" charset="0"/>
              </a:rPr>
              <a:t>DFT </a:t>
            </a:r>
            <a:r>
              <a:rPr lang="en-GB" err="1">
                <a:latin typeface="Arial" panose="020B0604020202020204" pitchFamily="34" charset="0"/>
                <a:cs typeface="Arial" panose="020B0604020202020204" pitchFamily="34" charset="0"/>
              </a:rPr>
              <a:t>calcfc</a:t>
            </a:r>
            <a:endParaRPr lang="en-GB">
              <a:latin typeface="Arial" panose="020B0604020202020204" pitchFamily="34" charset="0"/>
              <a:cs typeface="Arial" panose="020B0604020202020204" pitchFamily="34" charset="0"/>
            </a:endParaRPr>
          </a:p>
        </p:txBody>
      </p:sp>
      <p:sp>
        <p:nvSpPr>
          <p:cNvPr id="28" name="TextBox 27">
            <a:extLst>
              <a:ext uri="{FF2B5EF4-FFF2-40B4-BE49-F238E27FC236}">
                <a16:creationId xmlns:a16="http://schemas.microsoft.com/office/drawing/2014/main" id="{DBD1668C-A054-4831-F868-BDF19B820D99}"/>
              </a:ext>
            </a:extLst>
          </p:cNvPr>
          <p:cNvSpPr txBox="1"/>
          <p:nvPr/>
        </p:nvSpPr>
        <p:spPr>
          <a:xfrm>
            <a:off x="2101928" y="3987505"/>
            <a:ext cx="2381693" cy="369332"/>
          </a:xfrm>
          <a:prstGeom prst="rect">
            <a:avLst/>
          </a:prstGeom>
          <a:noFill/>
        </p:spPr>
        <p:txBody>
          <a:bodyPr wrap="square" rtlCol="0">
            <a:spAutoFit/>
          </a:bodyPr>
          <a:lstStyle/>
          <a:p>
            <a:r>
              <a:rPr lang="en-GB">
                <a:latin typeface="Arial" panose="020B0604020202020204" pitchFamily="34" charset="0"/>
                <a:cs typeface="Arial" panose="020B0604020202020204" pitchFamily="34" charset="0"/>
              </a:rPr>
              <a:t>DFT </a:t>
            </a:r>
            <a:r>
              <a:rPr lang="en-GB" err="1">
                <a:latin typeface="Arial" panose="020B0604020202020204" pitchFamily="34" charset="0"/>
                <a:cs typeface="Arial" panose="020B0604020202020204" pitchFamily="34" charset="0"/>
              </a:rPr>
              <a:t>readfc</a:t>
            </a:r>
            <a:endParaRPr lang="en-GB">
              <a:latin typeface="Arial" panose="020B0604020202020204" pitchFamily="34" charset="0"/>
              <a:cs typeface="Arial" panose="020B0604020202020204" pitchFamily="34" charset="0"/>
            </a:endParaRPr>
          </a:p>
        </p:txBody>
      </p:sp>
      <p:sp>
        <p:nvSpPr>
          <p:cNvPr id="29" name="TextBox 28">
            <a:extLst>
              <a:ext uri="{FF2B5EF4-FFF2-40B4-BE49-F238E27FC236}">
                <a16:creationId xmlns:a16="http://schemas.microsoft.com/office/drawing/2014/main" id="{27F95504-E12D-CA4A-624B-98AE3683993E}"/>
              </a:ext>
            </a:extLst>
          </p:cNvPr>
          <p:cNvSpPr txBox="1"/>
          <p:nvPr/>
        </p:nvSpPr>
        <p:spPr>
          <a:xfrm>
            <a:off x="6187517" y="3977027"/>
            <a:ext cx="2381693" cy="369332"/>
          </a:xfrm>
          <a:prstGeom prst="rect">
            <a:avLst/>
          </a:prstGeom>
          <a:noFill/>
        </p:spPr>
        <p:txBody>
          <a:bodyPr wrap="square" rtlCol="0">
            <a:spAutoFit/>
          </a:bodyPr>
          <a:lstStyle/>
          <a:p>
            <a:r>
              <a:rPr lang="en-GB">
                <a:latin typeface="Arial" panose="020B0604020202020204" pitchFamily="34" charset="0"/>
                <a:cs typeface="Arial" panose="020B0604020202020204" pitchFamily="34" charset="0"/>
              </a:rPr>
              <a:t>HF </a:t>
            </a:r>
            <a:r>
              <a:rPr lang="en-GB" err="1">
                <a:latin typeface="Arial" panose="020B0604020202020204" pitchFamily="34" charset="0"/>
                <a:cs typeface="Arial" panose="020B0604020202020204" pitchFamily="34" charset="0"/>
              </a:rPr>
              <a:t>readfc</a:t>
            </a:r>
            <a:endParaRPr lang="en-GB">
              <a:latin typeface="Arial" panose="020B0604020202020204" pitchFamily="34" charset="0"/>
              <a:cs typeface="Arial" panose="020B0604020202020204" pitchFamily="34" charset="0"/>
            </a:endParaRPr>
          </a:p>
        </p:txBody>
      </p:sp>
      <p:sp>
        <p:nvSpPr>
          <p:cNvPr id="30" name="TextBox 29">
            <a:extLst>
              <a:ext uri="{FF2B5EF4-FFF2-40B4-BE49-F238E27FC236}">
                <a16:creationId xmlns:a16="http://schemas.microsoft.com/office/drawing/2014/main" id="{774B0C81-E392-ED07-123A-8F71FAFEB910}"/>
              </a:ext>
            </a:extLst>
          </p:cNvPr>
          <p:cNvSpPr txBox="1"/>
          <p:nvPr/>
        </p:nvSpPr>
        <p:spPr>
          <a:xfrm>
            <a:off x="4182267" y="3966549"/>
            <a:ext cx="2381693" cy="369332"/>
          </a:xfrm>
          <a:prstGeom prst="rect">
            <a:avLst/>
          </a:prstGeom>
          <a:noFill/>
        </p:spPr>
        <p:txBody>
          <a:bodyPr wrap="square" rtlCol="0">
            <a:spAutoFit/>
          </a:bodyPr>
          <a:lstStyle/>
          <a:p>
            <a:r>
              <a:rPr lang="en-GB">
                <a:latin typeface="Arial" panose="020B0604020202020204" pitchFamily="34" charset="0"/>
                <a:cs typeface="Arial" panose="020B0604020202020204" pitchFamily="34" charset="0"/>
              </a:rPr>
              <a:t>HF </a:t>
            </a:r>
            <a:r>
              <a:rPr lang="en-GB" err="1">
                <a:latin typeface="Arial" panose="020B0604020202020204" pitchFamily="34" charset="0"/>
                <a:cs typeface="Arial" panose="020B0604020202020204" pitchFamily="34" charset="0"/>
              </a:rPr>
              <a:t>calcfc</a:t>
            </a:r>
            <a:endParaRPr lang="en-GB">
              <a:latin typeface="Arial" panose="020B0604020202020204" pitchFamily="34" charset="0"/>
              <a:cs typeface="Arial" panose="020B0604020202020204" pitchFamily="34" charset="0"/>
            </a:endParaRPr>
          </a:p>
        </p:txBody>
      </p:sp>
      <p:sp>
        <p:nvSpPr>
          <p:cNvPr id="31" name="TextBox 30">
            <a:extLst>
              <a:ext uri="{FF2B5EF4-FFF2-40B4-BE49-F238E27FC236}">
                <a16:creationId xmlns:a16="http://schemas.microsoft.com/office/drawing/2014/main" id="{104DDD92-0A38-1198-6EBD-09A2471AD04C}"/>
              </a:ext>
            </a:extLst>
          </p:cNvPr>
          <p:cNvSpPr txBox="1"/>
          <p:nvPr/>
        </p:nvSpPr>
        <p:spPr>
          <a:xfrm>
            <a:off x="10273106" y="3958589"/>
            <a:ext cx="2381693" cy="369332"/>
          </a:xfrm>
          <a:prstGeom prst="rect">
            <a:avLst/>
          </a:prstGeom>
          <a:noFill/>
        </p:spPr>
        <p:txBody>
          <a:bodyPr wrap="square" rtlCol="0">
            <a:spAutoFit/>
          </a:bodyPr>
          <a:lstStyle/>
          <a:p>
            <a:r>
              <a:rPr lang="en-GB">
                <a:latin typeface="Arial" panose="020B0604020202020204" pitchFamily="34" charset="0"/>
                <a:cs typeface="Arial" panose="020B0604020202020204" pitchFamily="34" charset="0"/>
              </a:rPr>
              <a:t>SQM </a:t>
            </a:r>
            <a:r>
              <a:rPr lang="en-GB" err="1">
                <a:latin typeface="Arial" panose="020B0604020202020204" pitchFamily="34" charset="0"/>
                <a:cs typeface="Arial" panose="020B0604020202020204" pitchFamily="34" charset="0"/>
              </a:rPr>
              <a:t>readfc</a:t>
            </a:r>
            <a:endParaRPr lang="en-GB">
              <a:latin typeface="Arial" panose="020B0604020202020204" pitchFamily="34" charset="0"/>
              <a:cs typeface="Arial" panose="020B0604020202020204" pitchFamily="34" charset="0"/>
            </a:endParaRPr>
          </a:p>
        </p:txBody>
      </p:sp>
      <p:sp>
        <p:nvSpPr>
          <p:cNvPr id="32" name="TextBox 31">
            <a:extLst>
              <a:ext uri="{FF2B5EF4-FFF2-40B4-BE49-F238E27FC236}">
                <a16:creationId xmlns:a16="http://schemas.microsoft.com/office/drawing/2014/main" id="{CEEC019A-58BD-284E-95AC-BC54B0477387}"/>
              </a:ext>
            </a:extLst>
          </p:cNvPr>
          <p:cNvSpPr txBox="1"/>
          <p:nvPr/>
        </p:nvSpPr>
        <p:spPr>
          <a:xfrm>
            <a:off x="8192767" y="3933970"/>
            <a:ext cx="2381693" cy="369332"/>
          </a:xfrm>
          <a:prstGeom prst="rect">
            <a:avLst/>
          </a:prstGeom>
          <a:noFill/>
        </p:spPr>
        <p:txBody>
          <a:bodyPr wrap="square" rtlCol="0">
            <a:spAutoFit/>
          </a:bodyPr>
          <a:lstStyle/>
          <a:p>
            <a:r>
              <a:rPr lang="en-GB">
                <a:latin typeface="Arial" panose="020B0604020202020204" pitchFamily="34" charset="0"/>
                <a:cs typeface="Arial" panose="020B0604020202020204" pitchFamily="34" charset="0"/>
              </a:rPr>
              <a:t>SQM </a:t>
            </a:r>
            <a:r>
              <a:rPr lang="en-GB" err="1">
                <a:latin typeface="Arial" panose="020B0604020202020204" pitchFamily="34" charset="0"/>
                <a:cs typeface="Arial" panose="020B0604020202020204" pitchFamily="34" charset="0"/>
              </a:rPr>
              <a:t>calcfc</a:t>
            </a:r>
            <a:endParaRPr lang="en-GB">
              <a:latin typeface="Arial" panose="020B0604020202020204" pitchFamily="34" charset="0"/>
              <a:cs typeface="Arial" panose="020B0604020202020204" pitchFamily="34" charset="0"/>
            </a:endParaRPr>
          </a:p>
        </p:txBody>
      </p:sp>
      <p:sp>
        <p:nvSpPr>
          <p:cNvPr id="33" name="TextBox 32">
            <a:extLst>
              <a:ext uri="{FF2B5EF4-FFF2-40B4-BE49-F238E27FC236}">
                <a16:creationId xmlns:a16="http://schemas.microsoft.com/office/drawing/2014/main" id="{1B65710F-9291-BC97-5CFC-D8E2D617D1A2}"/>
              </a:ext>
            </a:extLst>
          </p:cNvPr>
          <p:cNvSpPr txBox="1"/>
          <p:nvPr/>
        </p:nvSpPr>
        <p:spPr>
          <a:xfrm>
            <a:off x="701749" y="5801280"/>
            <a:ext cx="10494335" cy="646331"/>
          </a:xfrm>
          <a:prstGeom prst="rect">
            <a:avLst/>
          </a:prstGeom>
          <a:noFill/>
        </p:spPr>
        <p:txBody>
          <a:bodyPr wrap="square" rtlCol="0">
            <a:spAutoFit/>
          </a:bodyPr>
          <a:lstStyle/>
          <a:p>
            <a:r>
              <a:rPr lang="en-GB">
                <a:latin typeface="Arial" panose="020B0604020202020204" pitchFamily="34" charset="0"/>
                <a:cs typeface="Arial" panose="020B0604020202020204" pitchFamily="34" charset="0"/>
              </a:rPr>
              <a:t>Incorrect TS:</a:t>
            </a:r>
          </a:p>
          <a:p>
            <a:r>
              <a:rPr lang="en-GB">
                <a:latin typeface="Arial" panose="020B0604020202020204" pitchFamily="34" charset="0"/>
                <a:cs typeface="Arial" panose="020B0604020202020204" pitchFamily="34" charset="0"/>
              </a:rPr>
              <a:t>R(O)C-CH2(R) bond rotation at around 28 1/cm</a:t>
            </a:r>
          </a:p>
        </p:txBody>
      </p:sp>
    </p:spTree>
    <p:extLst>
      <p:ext uri="{BB962C8B-B14F-4D97-AF65-F5344CB8AC3E}">
        <p14:creationId xmlns:p14="http://schemas.microsoft.com/office/powerpoint/2010/main" val="250538812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BCED4C-176B-7492-C037-8F335CE13B3B}"/>
              </a:ext>
            </a:extLst>
          </p:cNvPr>
          <p:cNvSpPr>
            <a:spLocks noGrp="1"/>
          </p:cNvSpPr>
          <p:nvPr>
            <p:ph type="title"/>
          </p:nvPr>
        </p:nvSpPr>
        <p:spPr>
          <a:xfrm>
            <a:off x="272143" y="236387"/>
            <a:ext cx="10515600" cy="1325563"/>
          </a:xfrm>
        </p:spPr>
        <p:txBody>
          <a:bodyPr/>
          <a:lstStyle/>
          <a:p>
            <a:r>
              <a:rPr lang="en-GB">
                <a:latin typeface="Arial" panose="020B0604020202020204" pitchFamily="34" charset="0"/>
                <a:cs typeface="Arial" panose="020B0604020202020204" pitchFamily="34" charset="0"/>
              </a:rPr>
              <a:t>IMDA_2</a:t>
            </a:r>
          </a:p>
        </p:txBody>
      </p:sp>
      <p:pic>
        <p:nvPicPr>
          <p:cNvPr id="4" name="Picture 3">
            <a:extLst>
              <a:ext uri="{FF2B5EF4-FFF2-40B4-BE49-F238E27FC236}">
                <a16:creationId xmlns:a16="http://schemas.microsoft.com/office/drawing/2014/main" id="{80955BD3-5B53-2472-5A7B-D608F65CE198}"/>
              </a:ext>
            </a:extLst>
          </p:cNvPr>
          <p:cNvPicPr>
            <a:picLocks noChangeAspect="1"/>
          </p:cNvPicPr>
          <p:nvPr/>
        </p:nvPicPr>
        <p:blipFill>
          <a:blip r:embed="rId2"/>
          <a:stretch>
            <a:fillRect/>
          </a:stretch>
        </p:blipFill>
        <p:spPr>
          <a:xfrm>
            <a:off x="272143" y="1731508"/>
            <a:ext cx="5638800" cy="4657725"/>
          </a:xfrm>
          <a:prstGeom prst="rect">
            <a:avLst/>
          </a:prstGeom>
        </p:spPr>
      </p:pic>
      <p:pic>
        <p:nvPicPr>
          <p:cNvPr id="6" name="Picture 5">
            <a:extLst>
              <a:ext uri="{FF2B5EF4-FFF2-40B4-BE49-F238E27FC236}">
                <a16:creationId xmlns:a16="http://schemas.microsoft.com/office/drawing/2014/main" id="{0D237072-F3AA-BD2B-A1B0-60351087FA41}"/>
              </a:ext>
            </a:extLst>
          </p:cNvPr>
          <p:cNvPicPr>
            <a:picLocks noChangeAspect="1"/>
          </p:cNvPicPr>
          <p:nvPr/>
        </p:nvPicPr>
        <p:blipFill>
          <a:blip r:embed="rId3"/>
          <a:stretch>
            <a:fillRect/>
          </a:stretch>
        </p:blipFill>
        <p:spPr>
          <a:xfrm>
            <a:off x="6096000" y="1731508"/>
            <a:ext cx="5391150" cy="4657725"/>
          </a:xfrm>
          <a:prstGeom prst="rect">
            <a:avLst/>
          </a:prstGeom>
        </p:spPr>
      </p:pic>
    </p:spTree>
    <p:extLst>
      <p:ext uri="{BB962C8B-B14F-4D97-AF65-F5344CB8AC3E}">
        <p14:creationId xmlns:p14="http://schemas.microsoft.com/office/powerpoint/2010/main" val="262064256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BCED4C-176B-7492-C037-8F335CE13B3B}"/>
              </a:ext>
            </a:extLst>
          </p:cNvPr>
          <p:cNvSpPr>
            <a:spLocks noGrp="1"/>
          </p:cNvSpPr>
          <p:nvPr>
            <p:ph type="title"/>
          </p:nvPr>
        </p:nvSpPr>
        <p:spPr>
          <a:xfrm>
            <a:off x="272143" y="236387"/>
            <a:ext cx="10515600" cy="1325563"/>
          </a:xfrm>
        </p:spPr>
        <p:txBody>
          <a:bodyPr/>
          <a:lstStyle/>
          <a:p>
            <a:r>
              <a:rPr lang="en-GB">
                <a:latin typeface="Arial" panose="020B0604020202020204" pitchFamily="34" charset="0"/>
                <a:cs typeface="Arial" panose="020B0604020202020204" pitchFamily="34" charset="0"/>
              </a:rPr>
              <a:t>IMDA_2: conformations</a:t>
            </a:r>
          </a:p>
        </p:txBody>
      </p:sp>
      <p:pic>
        <p:nvPicPr>
          <p:cNvPr id="24" name="Picture 23">
            <a:extLst>
              <a:ext uri="{FF2B5EF4-FFF2-40B4-BE49-F238E27FC236}">
                <a16:creationId xmlns:a16="http://schemas.microsoft.com/office/drawing/2014/main" id="{136AFD02-2971-4F50-B509-79DD551C03F7}"/>
              </a:ext>
            </a:extLst>
          </p:cNvPr>
          <p:cNvPicPr>
            <a:picLocks noChangeAspect="1"/>
          </p:cNvPicPr>
          <p:nvPr/>
        </p:nvPicPr>
        <p:blipFill>
          <a:blip r:embed="rId2"/>
          <a:stretch>
            <a:fillRect/>
          </a:stretch>
        </p:blipFill>
        <p:spPr>
          <a:xfrm>
            <a:off x="369433" y="1921329"/>
            <a:ext cx="2248081" cy="2454729"/>
          </a:xfrm>
          <a:prstGeom prst="rect">
            <a:avLst/>
          </a:prstGeom>
        </p:spPr>
      </p:pic>
      <p:pic>
        <p:nvPicPr>
          <p:cNvPr id="26" name="Picture 25">
            <a:extLst>
              <a:ext uri="{FF2B5EF4-FFF2-40B4-BE49-F238E27FC236}">
                <a16:creationId xmlns:a16="http://schemas.microsoft.com/office/drawing/2014/main" id="{F5E6C2A4-382C-8516-04D2-48FFFC8628D8}"/>
              </a:ext>
            </a:extLst>
          </p:cNvPr>
          <p:cNvPicPr>
            <a:picLocks noChangeAspect="1"/>
          </p:cNvPicPr>
          <p:nvPr/>
        </p:nvPicPr>
        <p:blipFill>
          <a:blip r:embed="rId3"/>
          <a:stretch>
            <a:fillRect/>
          </a:stretch>
        </p:blipFill>
        <p:spPr>
          <a:xfrm>
            <a:off x="3072493" y="1921329"/>
            <a:ext cx="2562559" cy="2454729"/>
          </a:xfrm>
          <a:prstGeom prst="rect">
            <a:avLst/>
          </a:prstGeom>
        </p:spPr>
      </p:pic>
      <p:pic>
        <p:nvPicPr>
          <p:cNvPr id="28" name="Picture 27">
            <a:extLst>
              <a:ext uri="{FF2B5EF4-FFF2-40B4-BE49-F238E27FC236}">
                <a16:creationId xmlns:a16="http://schemas.microsoft.com/office/drawing/2014/main" id="{881026CF-66D4-64FA-DD4A-ECA2275A6C09}"/>
              </a:ext>
            </a:extLst>
          </p:cNvPr>
          <p:cNvPicPr>
            <a:picLocks noChangeAspect="1"/>
          </p:cNvPicPr>
          <p:nvPr/>
        </p:nvPicPr>
        <p:blipFill>
          <a:blip r:embed="rId4"/>
          <a:stretch>
            <a:fillRect/>
          </a:stretch>
        </p:blipFill>
        <p:spPr>
          <a:xfrm>
            <a:off x="6090031" y="1830841"/>
            <a:ext cx="2662124" cy="2675846"/>
          </a:xfrm>
          <a:prstGeom prst="rect">
            <a:avLst/>
          </a:prstGeom>
        </p:spPr>
      </p:pic>
      <p:pic>
        <p:nvPicPr>
          <p:cNvPr id="30" name="Picture 29">
            <a:extLst>
              <a:ext uri="{FF2B5EF4-FFF2-40B4-BE49-F238E27FC236}">
                <a16:creationId xmlns:a16="http://schemas.microsoft.com/office/drawing/2014/main" id="{E71A3C83-9984-0820-8B04-95F678CF703A}"/>
              </a:ext>
            </a:extLst>
          </p:cNvPr>
          <p:cNvPicPr>
            <a:picLocks noChangeAspect="1"/>
          </p:cNvPicPr>
          <p:nvPr/>
        </p:nvPicPr>
        <p:blipFill>
          <a:blip r:embed="rId5"/>
          <a:stretch>
            <a:fillRect/>
          </a:stretch>
        </p:blipFill>
        <p:spPr>
          <a:xfrm>
            <a:off x="8933397" y="1817235"/>
            <a:ext cx="2644387" cy="2664833"/>
          </a:xfrm>
          <a:prstGeom prst="rect">
            <a:avLst/>
          </a:prstGeom>
        </p:spPr>
      </p:pic>
      <p:sp>
        <p:nvSpPr>
          <p:cNvPr id="31" name="TextBox 30">
            <a:extLst>
              <a:ext uri="{FF2B5EF4-FFF2-40B4-BE49-F238E27FC236}">
                <a16:creationId xmlns:a16="http://schemas.microsoft.com/office/drawing/2014/main" id="{1DD36F62-B985-2FAC-B1E3-519CA2B14BF0}"/>
              </a:ext>
            </a:extLst>
          </p:cNvPr>
          <p:cNvSpPr txBox="1"/>
          <p:nvPr/>
        </p:nvSpPr>
        <p:spPr>
          <a:xfrm>
            <a:off x="9364631" y="4531306"/>
            <a:ext cx="2381693" cy="369332"/>
          </a:xfrm>
          <a:prstGeom prst="rect">
            <a:avLst/>
          </a:prstGeom>
          <a:noFill/>
        </p:spPr>
        <p:txBody>
          <a:bodyPr wrap="square" rtlCol="0">
            <a:spAutoFit/>
          </a:bodyPr>
          <a:lstStyle/>
          <a:p>
            <a:r>
              <a:rPr lang="en-GB">
                <a:latin typeface="Arial" panose="020B0604020202020204" pitchFamily="34" charset="0"/>
                <a:cs typeface="Arial" panose="020B0604020202020204" pitchFamily="34" charset="0"/>
              </a:rPr>
              <a:t>SQM </a:t>
            </a:r>
            <a:r>
              <a:rPr lang="en-GB" err="1">
                <a:latin typeface="Arial" panose="020B0604020202020204" pitchFamily="34" charset="0"/>
                <a:cs typeface="Arial" panose="020B0604020202020204" pitchFamily="34" charset="0"/>
              </a:rPr>
              <a:t>readfc</a:t>
            </a:r>
            <a:endParaRPr lang="en-GB">
              <a:latin typeface="Arial" panose="020B0604020202020204" pitchFamily="34" charset="0"/>
              <a:cs typeface="Arial" panose="020B0604020202020204" pitchFamily="34" charset="0"/>
            </a:endParaRPr>
          </a:p>
        </p:txBody>
      </p:sp>
      <p:sp>
        <p:nvSpPr>
          <p:cNvPr id="32" name="TextBox 31">
            <a:extLst>
              <a:ext uri="{FF2B5EF4-FFF2-40B4-BE49-F238E27FC236}">
                <a16:creationId xmlns:a16="http://schemas.microsoft.com/office/drawing/2014/main" id="{B09AE541-B7D3-E40C-7B68-8F75B466FDA3}"/>
              </a:ext>
            </a:extLst>
          </p:cNvPr>
          <p:cNvSpPr txBox="1"/>
          <p:nvPr/>
        </p:nvSpPr>
        <p:spPr>
          <a:xfrm>
            <a:off x="7284292" y="4506687"/>
            <a:ext cx="2381693" cy="369332"/>
          </a:xfrm>
          <a:prstGeom prst="rect">
            <a:avLst/>
          </a:prstGeom>
          <a:noFill/>
        </p:spPr>
        <p:txBody>
          <a:bodyPr wrap="square" rtlCol="0">
            <a:spAutoFit/>
          </a:bodyPr>
          <a:lstStyle/>
          <a:p>
            <a:r>
              <a:rPr lang="en-GB">
                <a:latin typeface="Arial" panose="020B0604020202020204" pitchFamily="34" charset="0"/>
                <a:cs typeface="Arial" panose="020B0604020202020204" pitchFamily="34" charset="0"/>
              </a:rPr>
              <a:t>SQM </a:t>
            </a:r>
            <a:r>
              <a:rPr lang="en-GB" err="1">
                <a:latin typeface="Arial" panose="020B0604020202020204" pitchFamily="34" charset="0"/>
                <a:cs typeface="Arial" panose="020B0604020202020204" pitchFamily="34" charset="0"/>
              </a:rPr>
              <a:t>calcfc</a:t>
            </a:r>
            <a:endParaRPr lang="en-GB">
              <a:latin typeface="Arial" panose="020B0604020202020204" pitchFamily="34" charset="0"/>
              <a:cs typeface="Arial" panose="020B0604020202020204" pitchFamily="34" charset="0"/>
            </a:endParaRPr>
          </a:p>
        </p:txBody>
      </p:sp>
      <p:sp>
        <p:nvSpPr>
          <p:cNvPr id="33" name="TextBox 32">
            <a:extLst>
              <a:ext uri="{FF2B5EF4-FFF2-40B4-BE49-F238E27FC236}">
                <a16:creationId xmlns:a16="http://schemas.microsoft.com/office/drawing/2014/main" id="{91F80546-12F9-5199-25D4-A7C7DD3303E7}"/>
              </a:ext>
            </a:extLst>
          </p:cNvPr>
          <p:cNvSpPr txBox="1"/>
          <p:nvPr/>
        </p:nvSpPr>
        <p:spPr>
          <a:xfrm>
            <a:off x="979462" y="4531306"/>
            <a:ext cx="2381693" cy="369332"/>
          </a:xfrm>
          <a:prstGeom prst="rect">
            <a:avLst/>
          </a:prstGeom>
          <a:noFill/>
        </p:spPr>
        <p:txBody>
          <a:bodyPr wrap="square" rtlCol="0">
            <a:spAutoFit/>
          </a:bodyPr>
          <a:lstStyle/>
          <a:p>
            <a:r>
              <a:rPr lang="en-GB">
                <a:latin typeface="Arial" panose="020B0604020202020204" pitchFamily="34" charset="0"/>
                <a:cs typeface="Arial" panose="020B0604020202020204" pitchFamily="34" charset="0"/>
              </a:rPr>
              <a:t>DFT Hessian</a:t>
            </a:r>
          </a:p>
        </p:txBody>
      </p:sp>
      <p:sp>
        <p:nvSpPr>
          <p:cNvPr id="34" name="TextBox 33">
            <a:extLst>
              <a:ext uri="{FF2B5EF4-FFF2-40B4-BE49-F238E27FC236}">
                <a16:creationId xmlns:a16="http://schemas.microsoft.com/office/drawing/2014/main" id="{7360D32A-32A7-4881-622A-F35670E6C9E3}"/>
              </a:ext>
            </a:extLst>
          </p:cNvPr>
          <p:cNvSpPr txBox="1"/>
          <p:nvPr/>
        </p:nvSpPr>
        <p:spPr>
          <a:xfrm>
            <a:off x="3862429" y="4531306"/>
            <a:ext cx="2381693" cy="369332"/>
          </a:xfrm>
          <a:prstGeom prst="rect">
            <a:avLst/>
          </a:prstGeom>
          <a:noFill/>
        </p:spPr>
        <p:txBody>
          <a:bodyPr wrap="square" rtlCol="0">
            <a:spAutoFit/>
          </a:bodyPr>
          <a:lstStyle/>
          <a:p>
            <a:r>
              <a:rPr lang="en-GB">
                <a:latin typeface="Arial" panose="020B0604020202020204" pitchFamily="34" charset="0"/>
                <a:cs typeface="Arial" panose="020B0604020202020204" pitchFamily="34" charset="0"/>
              </a:rPr>
              <a:t>HF Hessian</a:t>
            </a:r>
          </a:p>
        </p:txBody>
      </p:sp>
      <p:sp>
        <p:nvSpPr>
          <p:cNvPr id="35" name="TextBox 34">
            <a:extLst>
              <a:ext uri="{FF2B5EF4-FFF2-40B4-BE49-F238E27FC236}">
                <a16:creationId xmlns:a16="http://schemas.microsoft.com/office/drawing/2014/main" id="{84346E51-CC6D-02D8-276D-23AEA7613396}"/>
              </a:ext>
            </a:extLst>
          </p:cNvPr>
          <p:cNvSpPr txBox="1"/>
          <p:nvPr/>
        </p:nvSpPr>
        <p:spPr>
          <a:xfrm>
            <a:off x="786809" y="5816009"/>
            <a:ext cx="5069705" cy="646331"/>
          </a:xfrm>
          <a:prstGeom prst="rect">
            <a:avLst/>
          </a:prstGeom>
          <a:noFill/>
        </p:spPr>
        <p:txBody>
          <a:bodyPr wrap="square" rtlCol="0">
            <a:spAutoFit/>
          </a:bodyPr>
          <a:lstStyle/>
          <a:p>
            <a:r>
              <a:rPr lang="en-GB">
                <a:latin typeface="Arial" panose="020B0604020202020204" pitchFamily="34" charset="0"/>
                <a:cs typeface="Arial" panose="020B0604020202020204" pitchFamily="34" charset="0"/>
              </a:rPr>
              <a:t>I</a:t>
            </a:r>
            <a:r>
              <a:rPr lang="en-GB" sz="1800">
                <a:latin typeface="Arial" panose="020B0604020202020204" pitchFamily="34" charset="0"/>
                <a:cs typeface="Arial" panose="020B0604020202020204" pitchFamily="34" charset="0"/>
              </a:rPr>
              <a:t>ncorrect TS:</a:t>
            </a:r>
          </a:p>
          <a:p>
            <a:r>
              <a:rPr lang="en-GB" sz="1800">
                <a:latin typeface="Arial" panose="020B0604020202020204" pitchFamily="34" charset="0"/>
                <a:cs typeface="Arial" panose="020B0604020202020204" pitchFamily="34" charset="0"/>
              </a:rPr>
              <a:t>Br(O)C-CH2(R) bond rotation at around 10 1/cm</a:t>
            </a:r>
          </a:p>
        </p:txBody>
      </p:sp>
    </p:spTree>
    <p:extLst>
      <p:ext uri="{BB962C8B-B14F-4D97-AF65-F5344CB8AC3E}">
        <p14:creationId xmlns:p14="http://schemas.microsoft.com/office/powerpoint/2010/main" val="32977520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BCED4C-176B-7492-C037-8F335CE13B3B}"/>
              </a:ext>
            </a:extLst>
          </p:cNvPr>
          <p:cNvSpPr>
            <a:spLocks noGrp="1"/>
          </p:cNvSpPr>
          <p:nvPr>
            <p:ph type="title"/>
          </p:nvPr>
        </p:nvSpPr>
        <p:spPr>
          <a:xfrm>
            <a:off x="272143" y="236387"/>
            <a:ext cx="10515600" cy="1325563"/>
          </a:xfrm>
        </p:spPr>
        <p:txBody>
          <a:bodyPr/>
          <a:lstStyle/>
          <a:p>
            <a:r>
              <a:rPr lang="en-GB">
                <a:latin typeface="Arial" panose="020B0604020202020204" pitchFamily="34" charset="0"/>
                <a:cs typeface="Arial" panose="020B0604020202020204" pitchFamily="34" charset="0"/>
              </a:rPr>
              <a:t>cyclic</a:t>
            </a:r>
          </a:p>
        </p:txBody>
      </p:sp>
      <p:pic>
        <p:nvPicPr>
          <p:cNvPr id="4" name="Picture 3">
            <a:extLst>
              <a:ext uri="{FF2B5EF4-FFF2-40B4-BE49-F238E27FC236}">
                <a16:creationId xmlns:a16="http://schemas.microsoft.com/office/drawing/2014/main" id="{47718052-3705-40DD-5E6B-B89BBAF309D8}"/>
              </a:ext>
            </a:extLst>
          </p:cNvPr>
          <p:cNvPicPr>
            <a:picLocks noChangeAspect="1"/>
          </p:cNvPicPr>
          <p:nvPr/>
        </p:nvPicPr>
        <p:blipFill>
          <a:blip r:embed="rId2"/>
          <a:stretch>
            <a:fillRect/>
          </a:stretch>
        </p:blipFill>
        <p:spPr>
          <a:xfrm>
            <a:off x="381000" y="1716541"/>
            <a:ext cx="5715000" cy="4600575"/>
          </a:xfrm>
          <a:prstGeom prst="rect">
            <a:avLst/>
          </a:prstGeom>
        </p:spPr>
      </p:pic>
      <p:pic>
        <p:nvPicPr>
          <p:cNvPr id="6" name="Picture 5">
            <a:extLst>
              <a:ext uri="{FF2B5EF4-FFF2-40B4-BE49-F238E27FC236}">
                <a16:creationId xmlns:a16="http://schemas.microsoft.com/office/drawing/2014/main" id="{7B4E42C0-36FE-43D4-1AFF-E80D422F9820}"/>
              </a:ext>
            </a:extLst>
          </p:cNvPr>
          <p:cNvPicPr>
            <a:picLocks noChangeAspect="1"/>
          </p:cNvPicPr>
          <p:nvPr/>
        </p:nvPicPr>
        <p:blipFill>
          <a:blip r:embed="rId3"/>
          <a:stretch>
            <a:fillRect/>
          </a:stretch>
        </p:blipFill>
        <p:spPr>
          <a:xfrm>
            <a:off x="6198734" y="1716541"/>
            <a:ext cx="5476875" cy="4600575"/>
          </a:xfrm>
          <a:prstGeom prst="rect">
            <a:avLst/>
          </a:prstGeom>
        </p:spPr>
      </p:pic>
      <p:sp>
        <p:nvSpPr>
          <p:cNvPr id="3" name="TextBox 2">
            <a:extLst>
              <a:ext uri="{FF2B5EF4-FFF2-40B4-BE49-F238E27FC236}">
                <a16:creationId xmlns:a16="http://schemas.microsoft.com/office/drawing/2014/main" id="{9752C3E6-4DA7-F8E4-D0E8-2DA1FB9AEFD0}"/>
              </a:ext>
            </a:extLst>
          </p:cNvPr>
          <p:cNvSpPr txBox="1"/>
          <p:nvPr/>
        </p:nvSpPr>
        <p:spPr>
          <a:xfrm>
            <a:off x="7125286" y="1738313"/>
            <a:ext cx="467832" cy="369332"/>
          </a:xfrm>
          <a:prstGeom prst="rect">
            <a:avLst/>
          </a:prstGeom>
          <a:noFill/>
        </p:spPr>
        <p:txBody>
          <a:bodyPr wrap="square" rtlCol="0">
            <a:spAutoFit/>
          </a:bodyPr>
          <a:lstStyle/>
          <a:p>
            <a:r>
              <a:rPr lang="en-GB">
                <a:solidFill>
                  <a:srgbClr val="FF0000"/>
                </a:solidFill>
              </a:rPr>
              <a:t>*</a:t>
            </a:r>
          </a:p>
        </p:txBody>
      </p:sp>
      <p:sp>
        <p:nvSpPr>
          <p:cNvPr id="5" name="TextBox 4">
            <a:extLst>
              <a:ext uri="{FF2B5EF4-FFF2-40B4-BE49-F238E27FC236}">
                <a16:creationId xmlns:a16="http://schemas.microsoft.com/office/drawing/2014/main" id="{EC246CA9-DD70-EFC2-BE17-6188D28C9BEE}"/>
              </a:ext>
            </a:extLst>
          </p:cNvPr>
          <p:cNvSpPr txBox="1"/>
          <p:nvPr/>
        </p:nvSpPr>
        <p:spPr>
          <a:xfrm>
            <a:off x="1540915" y="1738313"/>
            <a:ext cx="467832" cy="369332"/>
          </a:xfrm>
          <a:prstGeom prst="rect">
            <a:avLst/>
          </a:prstGeom>
          <a:noFill/>
        </p:spPr>
        <p:txBody>
          <a:bodyPr wrap="square" rtlCol="0">
            <a:spAutoFit/>
          </a:bodyPr>
          <a:lstStyle/>
          <a:p>
            <a:r>
              <a:rPr lang="en-GB">
                <a:solidFill>
                  <a:srgbClr val="FF0000"/>
                </a:solidFill>
              </a:rPr>
              <a:t>*</a:t>
            </a:r>
          </a:p>
        </p:txBody>
      </p:sp>
    </p:spTree>
    <p:extLst>
      <p:ext uri="{BB962C8B-B14F-4D97-AF65-F5344CB8AC3E}">
        <p14:creationId xmlns:p14="http://schemas.microsoft.com/office/powerpoint/2010/main" val="1758162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BCED4C-176B-7492-C037-8F335CE13B3B}"/>
              </a:ext>
            </a:extLst>
          </p:cNvPr>
          <p:cNvSpPr>
            <a:spLocks noGrp="1"/>
          </p:cNvSpPr>
          <p:nvPr>
            <p:ph type="title"/>
          </p:nvPr>
        </p:nvSpPr>
        <p:spPr>
          <a:xfrm>
            <a:off x="272143" y="236387"/>
            <a:ext cx="10515600" cy="1325563"/>
          </a:xfrm>
        </p:spPr>
        <p:txBody>
          <a:bodyPr/>
          <a:lstStyle/>
          <a:p>
            <a:r>
              <a:rPr lang="en-GB">
                <a:latin typeface="Arial" panose="020B0604020202020204" pitchFamily="34" charset="0"/>
                <a:cs typeface="Arial" panose="020B0604020202020204" pitchFamily="34" charset="0"/>
              </a:rPr>
              <a:t>cyclic: conformations</a:t>
            </a:r>
          </a:p>
        </p:txBody>
      </p:sp>
      <p:pic>
        <p:nvPicPr>
          <p:cNvPr id="8" name="Picture 7">
            <a:extLst>
              <a:ext uri="{FF2B5EF4-FFF2-40B4-BE49-F238E27FC236}">
                <a16:creationId xmlns:a16="http://schemas.microsoft.com/office/drawing/2014/main" id="{24882E11-7515-F8E5-F225-00D6C95AAF0D}"/>
              </a:ext>
            </a:extLst>
          </p:cNvPr>
          <p:cNvPicPr>
            <a:picLocks noChangeAspect="1"/>
          </p:cNvPicPr>
          <p:nvPr/>
        </p:nvPicPr>
        <p:blipFill>
          <a:blip r:embed="rId2"/>
          <a:stretch>
            <a:fillRect/>
          </a:stretch>
        </p:blipFill>
        <p:spPr>
          <a:xfrm>
            <a:off x="151493" y="1365701"/>
            <a:ext cx="2497229" cy="2387827"/>
          </a:xfrm>
          <a:prstGeom prst="rect">
            <a:avLst/>
          </a:prstGeom>
        </p:spPr>
      </p:pic>
      <p:pic>
        <p:nvPicPr>
          <p:cNvPr id="10" name="Picture 9">
            <a:extLst>
              <a:ext uri="{FF2B5EF4-FFF2-40B4-BE49-F238E27FC236}">
                <a16:creationId xmlns:a16="http://schemas.microsoft.com/office/drawing/2014/main" id="{AC846DF5-7EDE-2A94-179A-BE9663137F9B}"/>
              </a:ext>
            </a:extLst>
          </p:cNvPr>
          <p:cNvPicPr>
            <a:picLocks noChangeAspect="1"/>
          </p:cNvPicPr>
          <p:nvPr/>
        </p:nvPicPr>
        <p:blipFill>
          <a:blip r:embed="rId3"/>
          <a:stretch>
            <a:fillRect/>
          </a:stretch>
        </p:blipFill>
        <p:spPr>
          <a:xfrm>
            <a:off x="3147821" y="1779392"/>
            <a:ext cx="1546894" cy="2184931"/>
          </a:xfrm>
          <a:prstGeom prst="rect">
            <a:avLst/>
          </a:prstGeom>
        </p:spPr>
      </p:pic>
      <p:pic>
        <p:nvPicPr>
          <p:cNvPr id="12" name="Picture 11">
            <a:extLst>
              <a:ext uri="{FF2B5EF4-FFF2-40B4-BE49-F238E27FC236}">
                <a16:creationId xmlns:a16="http://schemas.microsoft.com/office/drawing/2014/main" id="{E4DB1FF6-44DB-2225-D26F-9AAC4E86E5C2}"/>
              </a:ext>
            </a:extLst>
          </p:cNvPr>
          <p:cNvPicPr>
            <a:picLocks noChangeAspect="1"/>
          </p:cNvPicPr>
          <p:nvPr/>
        </p:nvPicPr>
        <p:blipFill>
          <a:blip r:embed="rId4"/>
          <a:stretch>
            <a:fillRect/>
          </a:stretch>
        </p:blipFill>
        <p:spPr>
          <a:xfrm>
            <a:off x="5082272" y="1678999"/>
            <a:ext cx="1700736" cy="2184931"/>
          </a:xfrm>
          <a:prstGeom prst="rect">
            <a:avLst/>
          </a:prstGeom>
        </p:spPr>
      </p:pic>
      <p:pic>
        <p:nvPicPr>
          <p:cNvPr id="14" name="Picture 13">
            <a:extLst>
              <a:ext uri="{FF2B5EF4-FFF2-40B4-BE49-F238E27FC236}">
                <a16:creationId xmlns:a16="http://schemas.microsoft.com/office/drawing/2014/main" id="{8C037B48-F2BD-0510-FA29-DE5D9C1BE27F}"/>
              </a:ext>
            </a:extLst>
          </p:cNvPr>
          <p:cNvPicPr>
            <a:picLocks noChangeAspect="1"/>
          </p:cNvPicPr>
          <p:nvPr/>
        </p:nvPicPr>
        <p:blipFill>
          <a:blip r:embed="rId5"/>
          <a:stretch>
            <a:fillRect/>
          </a:stretch>
        </p:blipFill>
        <p:spPr>
          <a:xfrm>
            <a:off x="7497287" y="1566285"/>
            <a:ext cx="1700735" cy="2348880"/>
          </a:xfrm>
          <a:prstGeom prst="rect">
            <a:avLst/>
          </a:prstGeom>
        </p:spPr>
      </p:pic>
      <p:pic>
        <p:nvPicPr>
          <p:cNvPr id="16" name="Picture 15">
            <a:extLst>
              <a:ext uri="{FF2B5EF4-FFF2-40B4-BE49-F238E27FC236}">
                <a16:creationId xmlns:a16="http://schemas.microsoft.com/office/drawing/2014/main" id="{135AA1AD-329C-FA1D-5202-046ABC39AF08}"/>
              </a:ext>
            </a:extLst>
          </p:cNvPr>
          <p:cNvPicPr>
            <a:picLocks noChangeAspect="1"/>
          </p:cNvPicPr>
          <p:nvPr/>
        </p:nvPicPr>
        <p:blipFill>
          <a:blip r:embed="rId6"/>
          <a:stretch>
            <a:fillRect/>
          </a:stretch>
        </p:blipFill>
        <p:spPr>
          <a:xfrm>
            <a:off x="9373922" y="1779392"/>
            <a:ext cx="2536002" cy="2084538"/>
          </a:xfrm>
          <a:prstGeom prst="rect">
            <a:avLst/>
          </a:prstGeom>
        </p:spPr>
      </p:pic>
      <p:sp>
        <p:nvSpPr>
          <p:cNvPr id="18" name="TextBox 17">
            <a:extLst>
              <a:ext uri="{FF2B5EF4-FFF2-40B4-BE49-F238E27FC236}">
                <a16:creationId xmlns:a16="http://schemas.microsoft.com/office/drawing/2014/main" id="{210D09A7-8FAB-F7E9-06B6-2DC8DD50467B}"/>
              </a:ext>
            </a:extLst>
          </p:cNvPr>
          <p:cNvSpPr txBox="1"/>
          <p:nvPr/>
        </p:nvSpPr>
        <p:spPr>
          <a:xfrm>
            <a:off x="626660" y="3915165"/>
            <a:ext cx="1546894" cy="369332"/>
          </a:xfrm>
          <a:prstGeom prst="rect">
            <a:avLst/>
          </a:prstGeom>
          <a:noFill/>
        </p:spPr>
        <p:txBody>
          <a:bodyPr wrap="square" rtlCol="0">
            <a:spAutoFit/>
          </a:bodyPr>
          <a:lstStyle/>
          <a:p>
            <a:r>
              <a:rPr lang="en-GB">
                <a:latin typeface="Arial" panose="020B0604020202020204" pitchFamily="34" charset="0"/>
                <a:cs typeface="Arial" panose="020B0604020202020204" pitchFamily="34" charset="0"/>
              </a:rPr>
              <a:t>DFT </a:t>
            </a:r>
            <a:r>
              <a:rPr lang="en-GB" err="1">
                <a:latin typeface="Arial" panose="020B0604020202020204" pitchFamily="34" charset="0"/>
                <a:cs typeface="Arial" panose="020B0604020202020204" pitchFamily="34" charset="0"/>
              </a:rPr>
              <a:t>readfc</a:t>
            </a:r>
            <a:endParaRPr lang="en-GB">
              <a:latin typeface="Arial" panose="020B0604020202020204" pitchFamily="34" charset="0"/>
              <a:cs typeface="Arial" panose="020B0604020202020204" pitchFamily="34" charset="0"/>
            </a:endParaRPr>
          </a:p>
        </p:txBody>
      </p:sp>
      <p:sp>
        <p:nvSpPr>
          <p:cNvPr id="19" name="TextBox 18">
            <a:extLst>
              <a:ext uri="{FF2B5EF4-FFF2-40B4-BE49-F238E27FC236}">
                <a16:creationId xmlns:a16="http://schemas.microsoft.com/office/drawing/2014/main" id="{37560037-A2C4-8ADC-468C-4552536C3EE9}"/>
              </a:ext>
            </a:extLst>
          </p:cNvPr>
          <p:cNvSpPr txBox="1"/>
          <p:nvPr/>
        </p:nvSpPr>
        <p:spPr>
          <a:xfrm>
            <a:off x="4972526" y="3979949"/>
            <a:ext cx="1253146" cy="369332"/>
          </a:xfrm>
          <a:prstGeom prst="rect">
            <a:avLst/>
          </a:prstGeom>
          <a:noFill/>
        </p:spPr>
        <p:txBody>
          <a:bodyPr wrap="square" rtlCol="0">
            <a:spAutoFit/>
          </a:bodyPr>
          <a:lstStyle/>
          <a:p>
            <a:r>
              <a:rPr lang="en-GB">
                <a:latin typeface="Arial" panose="020B0604020202020204" pitchFamily="34" charset="0"/>
                <a:cs typeface="Arial" panose="020B0604020202020204" pitchFamily="34" charset="0"/>
              </a:rPr>
              <a:t>HF </a:t>
            </a:r>
            <a:r>
              <a:rPr lang="en-GB" err="1">
                <a:latin typeface="Arial" panose="020B0604020202020204" pitchFamily="34" charset="0"/>
                <a:cs typeface="Arial" panose="020B0604020202020204" pitchFamily="34" charset="0"/>
              </a:rPr>
              <a:t>readfc</a:t>
            </a:r>
            <a:endParaRPr lang="en-GB">
              <a:latin typeface="Arial" panose="020B0604020202020204" pitchFamily="34" charset="0"/>
              <a:cs typeface="Arial" panose="020B0604020202020204" pitchFamily="34" charset="0"/>
            </a:endParaRPr>
          </a:p>
        </p:txBody>
      </p:sp>
      <p:sp>
        <p:nvSpPr>
          <p:cNvPr id="20" name="TextBox 19">
            <a:extLst>
              <a:ext uri="{FF2B5EF4-FFF2-40B4-BE49-F238E27FC236}">
                <a16:creationId xmlns:a16="http://schemas.microsoft.com/office/drawing/2014/main" id="{97D7E400-5439-FBF2-BBE2-4C1ADC062297}"/>
              </a:ext>
            </a:extLst>
          </p:cNvPr>
          <p:cNvSpPr txBox="1"/>
          <p:nvPr/>
        </p:nvSpPr>
        <p:spPr>
          <a:xfrm>
            <a:off x="3071454" y="3963981"/>
            <a:ext cx="1253146" cy="369332"/>
          </a:xfrm>
          <a:prstGeom prst="rect">
            <a:avLst/>
          </a:prstGeom>
          <a:noFill/>
        </p:spPr>
        <p:txBody>
          <a:bodyPr wrap="square" rtlCol="0">
            <a:spAutoFit/>
          </a:bodyPr>
          <a:lstStyle/>
          <a:p>
            <a:r>
              <a:rPr lang="en-GB">
                <a:latin typeface="Arial" panose="020B0604020202020204" pitchFamily="34" charset="0"/>
                <a:cs typeface="Arial" panose="020B0604020202020204" pitchFamily="34" charset="0"/>
              </a:rPr>
              <a:t>HF </a:t>
            </a:r>
            <a:r>
              <a:rPr lang="en-GB" err="1">
                <a:latin typeface="Arial" panose="020B0604020202020204" pitchFamily="34" charset="0"/>
                <a:cs typeface="Arial" panose="020B0604020202020204" pitchFamily="34" charset="0"/>
              </a:rPr>
              <a:t>calcfc</a:t>
            </a:r>
            <a:endParaRPr lang="en-GB">
              <a:latin typeface="Arial" panose="020B0604020202020204" pitchFamily="34" charset="0"/>
              <a:cs typeface="Arial" panose="020B0604020202020204" pitchFamily="34" charset="0"/>
            </a:endParaRPr>
          </a:p>
        </p:txBody>
      </p:sp>
      <p:sp>
        <p:nvSpPr>
          <p:cNvPr id="21" name="TextBox 20">
            <a:extLst>
              <a:ext uri="{FF2B5EF4-FFF2-40B4-BE49-F238E27FC236}">
                <a16:creationId xmlns:a16="http://schemas.microsoft.com/office/drawing/2014/main" id="{0078B91F-CAE1-07A6-E22C-8BC166CBC430}"/>
              </a:ext>
            </a:extLst>
          </p:cNvPr>
          <p:cNvSpPr txBox="1"/>
          <p:nvPr/>
        </p:nvSpPr>
        <p:spPr>
          <a:xfrm>
            <a:off x="10147764" y="3979949"/>
            <a:ext cx="2381693" cy="369332"/>
          </a:xfrm>
          <a:prstGeom prst="rect">
            <a:avLst/>
          </a:prstGeom>
          <a:noFill/>
        </p:spPr>
        <p:txBody>
          <a:bodyPr wrap="square" rtlCol="0">
            <a:spAutoFit/>
          </a:bodyPr>
          <a:lstStyle/>
          <a:p>
            <a:r>
              <a:rPr lang="en-GB">
                <a:latin typeface="Arial" panose="020B0604020202020204" pitchFamily="34" charset="0"/>
                <a:cs typeface="Arial" panose="020B0604020202020204" pitchFamily="34" charset="0"/>
              </a:rPr>
              <a:t>SQM </a:t>
            </a:r>
            <a:r>
              <a:rPr lang="en-GB" err="1">
                <a:latin typeface="Arial" panose="020B0604020202020204" pitchFamily="34" charset="0"/>
                <a:cs typeface="Arial" panose="020B0604020202020204" pitchFamily="34" charset="0"/>
              </a:rPr>
              <a:t>readfc</a:t>
            </a:r>
            <a:endParaRPr lang="en-GB">
              <a:latin typeface="Arial" panose="020B0604020202020204" pitchFamily="34" charset="0"/>
              <a:cs typeface="Arial" panose="020B0604020202020204" pitchFamily="34" charset="0"/>
            </a:endParaRPr>
          </a:p>
        </p:txBody>
      </p:sp>
      <p:sp>
        <p:nvSpPr>
          <p:cNvPr id="22" name="TextBox 21">
            <a:extLst>
              <a:ext uri="{FF2B5EF4-FFF2-40B4-BE49-F238E27FC236}">
                <a16:creationId xmlns:a16="http://schemas.microsoft.com/office/drawing/2014/main" id="{CE0C7D7A-F825-BF47-6E3A-99022A295AE7}"/>
              </a:ext>
            </a:extLst>
          </p:cNvPr>
          <p:cNvSpPr txBox="1"/>
          <p:nvPr/>
        </p:nvSpPr>
        <p:spPr>
          <a:xfrm>
            <a:off x="272143" y="4469143"/>
            <a:ext cx="3374571" cy="369332"/>
          </a:xfrm>
          <a:prstGeom prst="rect">
            <a:avLst/>
          </a:prstGeom>
          <a:noFill/>
        </p:spPr>
        <p:txBody>
          <a:bodyPr wrap="square" rtlCol="0">
            <a:spAutoFit/>
          </a:bodyPr>
          <a:lstStyle/>
          <a:p>
            <a:r>
              <a:rPr lang="en-GB">
                <a:latin typeface="Arial" panose="020B0604020202020204" pitchFamily="34" charset="0"/>
                <a:cs typeface="Arial" panose="020B0604020202020204" pitchFamily="34" charset="0"/>
              </a:rPr>
              <a:t>(DFT </a:t>
            </a:r>
            <a:r>
              <a:rPr lang="en-GB" err="1">
                <a:latin typeface="Arial" panose="020B0604020202020204" pitchFamily="34" charset="0"/>
                <a:cs typeface="Arial" panose="020B0604020202020204" pitchFamily="34" charset="0"/>
              </a:rPr>
              <a:t>calcfc</a:t>
            </a:r>
            <a:r>
              <a:rPr lang="en-GB">
                <a:latin typeface="Arial" panose="020B0604020202020204" pitchFamily="34" charset="0"/>
                <a:cs typeface="Arial" panose="020B0604020202020204" pitchFamily="34" charset="0"/>
              </a:rPr>
              <a:t> did not converge)</a:t>
            </a:r>
          </a:p>
        </p:txBody>
      </p:sp>
      <p:sp>
        <p:nvSpPr>
          <p:cNvPr id="23" name="TextBox 22">
            <a:extLst>
              <a:ext uri="{FF2B5EF4-FFF2-40B4-BE49-F238E27FC236}">
                <a16:creationId xmlns:a16="http://schemas.microsoft.com/office/drawing/2014/main" id="{90F9C9D1-E6D2-4F2C-F8DC-6F69ADFDB4B1}"/>
              </a:ext>
            </a:extLst>
          </p:cNvPr>
          <p:cNvSpPr txBox="1"/>
          <p:nvPr/>
        </p:nvSpPr>
        <p:spPr>
          <a:xfrm>
            <a:off x="7905307" y="3995592"/>
            <a:ext cx="2381693" cy="369332"/>
          </a:xfrm>
          <a:prstGeom prst="rect">
            <a:avLst/>
          </a:prstGeom>
          <a:noFill/>
        </p:spPr>
        <p:txBody>
          <a:bodyPr wrap="square" rtlCol="0">
            <a:spAutoFit/>
          </a:bodyPr>
          <a:lstStyle/>
          <a:p>
            <a:r>
              <a:rPr lang="en-GB">
                <a:latin typeface="Arial" panose="020B0604020202020204" pitchFamily="34" charset="0"/>
                <a:cs typeface="Arial" panose="020B0604020202020204" pitchFamily="34" charset="0"/>
              </a:rPr>
              <a:t>SQM </a:t>
            </a:r>
            <a:r>
              <a:rPr lang="en-GB" err="1">
                <a:latin typeface="Arial" panose="020B0604020202020204" pitchFamily="34" charset="0"/>
                <a:cs typeface="Arial" panose="020B0604020202020204" pitchFamily="34" charset="0"/>
              </a:rPr>
              <a:t>calcfc</a:t>
            </a:r>
            <a:endParaRPr lang="en-GB">
              <a:latin typeface="Arial" panose="020B0604020202020204" pitchFamily="34" charset="0"/>
              <a:cs typeface="Arial" panose="020B0604020202020204" pitchFamily="34" charset="0"/>
            </a:endParaRPr>
          </a:p>
        </p:txBody>
      </p:sp>
      <p:sp>
        <p:nvSpPr>
          <p:cNvPr id="24" name="TextBox 23">
            <a:extLst>
              <a:ext uri="{FF2B5EF4-FFF2-40B4-BE49-F238E27FC236}">
                <a16:creationId xmlns:a16="http://schemas.microsoft.com/office/drawing/2014/main" id="{E354B8AB-EC5C-F9C1-15A5-7A12E72A757D}"/>
              </a:ext>
            </a:extLst>
          </p:cNvPr>
          <p:cNvSpPr txBox="1"/>
          <p:nvPr/>
        </p:nvSpPr>
        <p:spPr>
          <a:xfrm>
            <a:off x="278207" y="5222591"/>
            <a:ext cx="9608130" cy="1754326"/>
          </a:xfrm>
          <a:prstGeom prst="rect">
            <a:avLst/>
          </a:prstGeom>
          <a:noFill/>
        </p:spPr>
        <p:txBody>
          <a:bodyPr wrap="square" rtlCol="0">
            <a:spAutoFit/>
          </a:bodyPr>
          <a:lstStyle/>
          <a:p>
            <a:r>
              <a:rPr lang="en-GB">
                <a:latin typeface="Arial" panose="020B0604020202020204" pitchFamily="34" charset="0"/>
                <a:cs typeface="Arial" panose="020B0604020202020204" pitchFamily="34" charset="0"/>
              </a:rPr>
              <a:t>I</a:t>
            </a:r>
            <a:r>
              <a:rPr lang="en-GB" sz="1800">
                <a:latin typeface="Arial" panose="020B0604020202020204" pitchFamily="34" charset="0"/>
                <a:cs typeface="Arial" panose="020B0604020202020204" pitchFamily="34" charset="0"/>
              </a:rPr>
              <a:t>ncorrect TS:</a:t>
            </a:r>
          </a:p>
          <a:p>
            <a:r>
              <a:rPr lang="en-GB" err="1">
                <a:latin typeface="Arial" panose="020B0604020202020204" pitchFamily="34" charset="0"/>
                <a:cs typeface="Arial" panose="020B0604020202020204" pitchFamily="34" charset="0"/>
              </a:rPr>
              <a:t>DFT_readfc</a:t>
            </a:r>
            <a:r>
              <a:rPr lang="en-GB">
                <a:latin typeface="Arial" panose="020B0604020202020204" pitchFamily="34" charset="0"/>
                <a:cs typeface="Arial" panose="020B0604020202020204" pitchFamily="34" charset="0"/>
              </a:rPr>
              <a:t> and </a:t>
            </a:r>
            <a:r>
              <a:rPr lang="en-GB" err="1">
                <a:latin typeface="Arial" panose="020B0604020202020204" pitchFamily="34" charset="0"/>
                <a:cs typeface="Arial" panose="020B0604020202020204" pitchFamily="34" charset="0"/>
              </a:rPr>
              <a:t>SQM_readfc</a:t>
            </a:r>
            <a:r>
              <a:rPr lang="en-GB" sz="1800">
                <a:latin typeface="Arial" panose="020B0604020202020204" pitchFamily="34" charset="0"/>
                <a:cs typeface="Arial" panose="020B0604020202020204" pitchFamily="34" charset="0"/>
              </a:rPr>
              <a:t>: (R)2NH--O=C(</a:t>
            </a:r>
            <a:r>
              <a:rPr lang="en-GB" sz="1800" err="1">
                <a:latin typeface="Arial" panose="020B0604020202020204" pitchFamily="34" charset="0"/>
                <a:cs typeface="Arial" panose="020B0604020202020204" pitchFamily="34" charset="0"/>
              </a:rPr>
              <a:t>OMe</a:t>
            </a:r>
            <a:r>
              <a:rPr lang="en-GB" sz="1800">
                <a:latin typeface="Arial" panose="020B0604020202020204" pitchFamily="34" charset="0"/>
                <a:cs typeface="Arial" panose="020B0604020202020204" pitchFamily="34" charset="0"/>
              </a:rPr>
              <a:t>)R H-bond rotation at around 10 1/cm</a:t>
            </a:r>
          </a:p>
          <a:p>
            <a:r>
              <a:rPr lang="en-GB" err="1">
                <a:latin typeface="Arial" panose="020B0604020202020204" pitchFamily="34" charset="0"/>
                <a:cs typeface="Arial" panose="020B0604020202020204" pitchFamily="34" charset="0"/>
              </a:rPr>
              <a:t>HF_calcfc</a:t>
            </a:r>
            <a:r>
              <a:rPr lang="en-GB">
                <a:latin typeface="Arial" panose="020B0604020202020204" pitchFamily="34" charset="0"/>
                <a:cs typeface="Arial" panose="020B0604020202020204" pitchFamily="34" charset="0"/>
              </a:rPr>
              <a:t>: dipole rocking at around 42 1/cm</a:t>
            </a:r>
          </a:p>
          <a:p>
            <a:r>
              <a:rPr lang="en-GB" sz="1800" err="1">
                <a:latin typeface="Arial" panose="020B0604020202020204" pitchFamily="34" charset="0"/>
                <a:cs typeface="Arial" panose="020B0604020202020204" pitchFamily="34" charset="0"/>
              </a:rPr>
              <a:t>HF_readfc</a:t>
            </a:r>
            <a:r>
              <a:rPr lang="en-GB" sz="1800">
                <a:latin typeface="Arial" panose="020B0604020202020204" pitchFamily="34" charset="0"/>
                <a:cs typeface="Arial" panose="020B0604020202020204" pitchFamily="34" charset="0"/>
              </a:rPr>
              <a:t>: not a TS (second order saddle point)</a:t>
            </a:r>
          </a:p>
          <a:p>
            <a:r>
              <a:rPr lang="en-GB" err="1">
                <a:latin typeface="Arial" panose="020B0604020202020204" pitchFamily="34" charset="0"/>
                <a:cs typeface="Arial" panose="020B0604020202020204" pitchFamily="34" charset="0"/>
              </a:rPr>
              <a:t>SQM_calcfc</a:t>
            </a:r>
            <a:r>
              <a:rPr lang="en-GB">
                <a:latin typeface="Arial" panose="020B0604020202020204" pitchFamily="34" charset="0"/>
                <a:cs typeface="Arial" panose="020B0604020202020204" pitchFamily="34" charset="0"/>
              </a:rPr>
              <a:t>: R(O)C-</a:t>
            </a:r>
            <a:r>
              <a:rPr lang="en-GB" err="1">
                <a:latin typeface="Arial" panose="020B0604020202020204" pitchFamily="34" charset="0"/>
                <a:cs typeface="Arial" panose="020B0604020202020204" pitchFamily="34" charset="0"/>
              </a:rPr>
              <a:t>OMe</a:t>
            </a:r>
            <a:r>
              <a:rPr lang="en-GB">
                <a:latin typeface="Arial" panose="020B0604020202020204" pitchFamily="34" charset="0"/>
                <a:cs typeface="Arial" panose="020B0604020202020204" pitchFamily="34" charset="0"/>
              </a:rPr>
              <a:t> bond rotation at around 116 1/cm</a:t>
            </a:r>
            <a:endParaRPr lang="en-GB" sz="1800">
              <a:latin typeface="Arial" panose="020B0604020202020204" pitchFamily="34" charset="0"/>
              <a:cs typeface="Arial" panose="020B0604020202020204" pitchFamily="34" charset="0"/>
            </a:endParaRPr>
          </a:p>
          <a:p>
            <a:endParaRPr lang="en-GB" sz="18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903748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BCED4C-176B-7492-C037-8F335CE13B3B}"/>
              </a:ext>
            </a:extLst>
          </p:cNvPr>
          <p:cNvSpPr>
            <a:spLocks noGrp="1"/>
          </p:cNvSpPr>
          <p:nvPr>
            <p:ph type="title"/>
          </p:nvPr>
        </p:nvSpPr>
        <p:spPr>
          <a:xfrm>
            <a:off x="272143" y="236387"/>
            <a:ext cx="10515600" cy="1325563"/>
          </a:xfrm>
        </p:spPr>
        <p:txBody>
          <a:bodyPr/>
          <a:lstStyle/>
          <a:p>
            <a:r>
              <a:rPr lang="en-GB">
                <a:latin typeface="Arial" panose="020B0604020202020204" pitchFamily="34" charset="0"/>
                <a:cs typeface="Arial" panose="020B0604020202020204" pitchFamily="34" charset="0"/>
              </a:rPr>
              <a:t>allylic</a:t>
            </a:r>
          </a:p>
        </p:txBody>
      </p:sp>
      <p:pic>
        <p:nvPicPr>
          <p:cNvPr id="4" name="Picture 3">
            <a:extLst>
              <a:ext uri="{FF2B5EF4-FFF2-40B4-BE49-F238E27FC236}">
                <a16:creationId xmlns:a16="http://schemas.microsoft.com/office/drawing/2014/main" id="{7A7A0969-360E-7F61-A89C-EF5689C88A2C}"/>
              </a:ext>
            </a:extLst>
          </p:cNvPr>
          <p:cNvPicPr>
            <a:picLocks noChangeAspect="1"/>
          </p:cNvPicPr>
          <p:nvPr/>
        </p:nvPicPr>
        <p:blipFill>
          <a:blip r:embed="rId2"/>
          <a:stretch>
            <a:fillRect/>
          </a:stretch>
        </p:blipFill>
        <p:spPr>
          <a:xfrm>
            <a:off x="457200" y="1561950"/>
            <a:ext cx="5638800" cy="4638675"/>
          </a:xfrm>
          <a:prstGeom prst="rect">
            <a:avLst/>
          </a:prstGeom>
        </p:spPr>
      </p:pic>
      <p:pic>
        <p:nvPicPr>
          <p:cNvPr id="6" name="Picture 5">
            <a:extLst>
              <a:ext uri="{FF2B5EF4-FFF2-40B4-BE49-F238E27FC236}">
                <a16:creationId xmlns:a16="http://schemas.microsoft.com/office/drawing/2014/main" id="{243355CB-AEF6-7E88-2899-0E1FC06929DD}"/>
              </a:ext>
            </a:extLst>
          </p:cNvPr>
          <p:cNvPicPr>
            <a:picLocks noChangeAspect="1"/>
          </p:cNvPicPr>
          <p:nvPr/>
        </p:nvPicPr>
        <p:blipFill>
          <a:blip r:embed="rId3"/>
          <a:stretch>
            <a:fillRect/>
          </a:stretch>
        </p:blipFill>
        <p:spPr>
          <a:xfrm>
            <a:off x="6257925" y="1561950"/>
            <a:ext cx="5476875" cy="4657725"/>
          </a:xfrm>
          <a:prstGeom prst="rect">
            <a:avLst/>
          </a:prstGeom>
        </p:spPr>
      </p:pic>
    </p:spTree>
    <p:extLst>
      <p:ext uri="{BB962C8B-B14F-4D97-AF65-F5344CB8AC3E}">
        <p14:creationId xmlns:p14="http://schemas.microsoft.com/office/powerpoint/2010/main" val="199440595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BCED4C-176B-7492-C037-8F335CE13B3B}"/>
              </a:ext>
            </a:extLst>
          </p:cNvPr>
          <p:cNvSpPr>
            <a:spLocks noGrp="1"/>
          </p:cNvSpPr>
          <p:nvPr>
            <p:ph type="title"/>
          </p:nvPr>
        </p:nvSpPr>
        <p:spPr>
          <a:xfrm>
            <a:off x="272143" y="236387"/>
            <a:ext cx="10515600" cy="1325563"/>
          </a:xfrm>
        </p:spPr>
        <p:txBody>
          <a:bodyPr/>
          <a:lstStyle/>
          <a:p>
            <a:r>
              <a:rPr lang="en-GB">
                <a:latin typeface="Arial" panose="020B0604020202020204" pitchFamily="34" charset="0"/>
                <a:cs typeface="Arial" panose="020B0604020202020204" pitchFamily="34" charset="0"/>
              </a:rPr>
              <a:t>allylic: conformations</a:t>
            </a:r>
          </a:p>
        </p:txBody>
      </p:sp>
      <p:pic>
        <p:nvPicPr>
          <p:cNvPr id="5" name="Picture 4">
            <a:extLst>
              <a:ext uri="{FF2B5EF4-FFF2-40B4-BE49-F238E27FC236}">
                <a16:creationId xmlns:a16="http://schemas.microsoft.com/office/drawing/2014/main" id="{BDC85B5D-39C9-52A3-B284-D0E697F7F427}"/>
              </a:ext>
            </a:extLst>
          </p:cNvPr>
          <p:cNvPicPr>
            <a:picLocks noChangeAspect="1"/>
          </p:cNvPicPr>
          <p:nvPr/>
        </p:nvPicPr>
        <p:blipFill>
          <a:blip r:embed="rId2"/>
          <a:stretch>
            <a:fillRect/>
          </a:stretch>
        </p:blipFill>
        <p:spPr>
          <a:xfrm>
            <a:off x="0" y="2529566"/>
            <a:ext cx="1728681" cy="1345365"/>
          </a:xfrm>
          <a:prstGeom prst="rect">
            <a:avLst/>
          </a:prstGeom>
        </p:spPr>
      </p:pic>
      <p:pic>
        <p:nvPicPr>
          <p:cNvPr id="8" name="Picture 7">
            <a:extLst>
              <a:ext uri="{FF2B5EF4-FFF2-40B4-BE49-F238E27FC236}">
                <a16:creationId xmlns:a16="http://schemas.microsoft.com/office/drawing/2014/main" id="{B5D01E92-7CBD-C972-69D2-55C0CC78A49D}"/>
              </a:ext>
            </a:extLst>
          </p:cNvPr>
          <p:cNvPicPr>
            <a:picLocks noChangeAspect="1"/>
          </p:cNvPicPr>
          <p:nvPr/>
        </p:nvPicPr>
        <p:blipFill>
          <a:blip r:embed="rId3"/>
          <a:stretch>
            <a:fillRect/>
          </a:stretch>
        </p:blipFill>
        <p:spPr>
          <a:xfrm>
            <a:off x="1770670" y="2457152"/>
            <a:ext cx="1702815" cy="1417779"/>
          </a:xfrm>
          <a:prstGeom prst="rect">
            <a:avLst/>
          </a:prstGeom>
        </p:spPr>
      </p:pic>
      <p:pic>
        <p:nvPicPr>
          <p:cNvPr id="10" name="Picture 9">
            <a:extLst>
              <a:ext uri="{FF2B5EF4-FFF2-40B4-BE49-F238E27FC236}">
                <a16:creationId xmlns:a16="http://schemas.microsoft.com/office/drawing/2014/main" id="{EBA609FF-582D-AA80-6954-B83E3597226B}"/>
              </a:ext>
            </a:extLst>
          </p:cNvPr>
          <p:cNvPicPr>
            <a:picLocks noChangeAspect="1"/>
          </p:cNvPicPr>
          <p:nvPr/>
        </p:nvPicPr>
        <p:blipFill>
          <a:blip r:embed="rId4"/>
          <a:stretch>
            <a:fillRect/>
          </a:stretch>
        </p:blipFill>
        <p:spPr>
          <a:xfrm>
            <a:off x="4111192" y="2457152"/>
            <a:ext cx="1828652" cy="1461324"/>
          </a:xfrm>
          <a:prstGeom prst="rect">
            <a:avLst/>
          </a:prstGeom>
        </p:spPr>
      </p:pic>
      <p:pic>
        <p:nvPicPr>
          <p:cNvPr id="12" name="Picture 11">
            <a:extLst>
              <a:ext uri="{FF2B5EF4-FFF2-40B4-BE49-F238E27FC236}">
                <a16:creationId xmlns:a16="http://schemas.microsoft.com/office/drawing/2014/main" id="{566F8F99-A2E8-C938-B102-B1C2F30A4037}"/>
              </a:ext>
            </a:extLst>
          </p:cNvPr>
          <p:cNvPicPr>
            <a:picLocks noChangeAspect="1"/>
          </p:cNvPicPr>
          <p:nvPr/>
        </p:nvPicPr>
        <p:blipFill>
          <a:blip r:embed="rId5"/>
          <a:stretch>
            <a:fillRect/>
          </a:stretch>
        </p:blipFill>
        <p:spPr>
          <a:xfrm>
            <a:off x="6096000" y="2449087"/>
            <a:ext cx="1828651" cy="1477453"/>
          </a:xfrm>
          <a:prstGeom prst="rect">
            <a:avLst/>
          </a:prstGeom>
        </p:spPr>
      </p:pic>
      <p:pic>
        <p:nvPicPr>
          <p:cNvPr id="14" name="Picture 13">
            <a:extLst>
              <a:ext uri="{FF2B5EF4-FFF2-40B4-BE49-F238E27FC236}">
                <a16:creationId xmlns:a16="http://schemas.microsoft.com/office/drawing/2014/main" id="{8DF4BBA8-CD1C-62AB-3133-D01CDA67C59C}"/>
              </a:ext>
            </a:extLst>
          </p:cNvPr>
          <p:cNvPicPr>
            <a:picLocks noChangeAspect="1"/>
          </p:cNvPicPr>
          <p:nvPr/>
        </p:nvPicPr>
        <p:blipFill>
          <a:blip r:embed="rId6"/>
          <a:stretch>
            <a:fillRect/>
          </a:stretch>
        </p:blipFill>
        <p:spPr>
          <a:xfrm>
            <a:off x="8402237" y="2529566"/>
            <a:ext cx="1688782" cy="1325563"/>
          </a:xfrm>
          <a:prstGeom prst="rect">
            <a:avLst/>
          </a:prstGeom>
        </p:spPr>
      </p:pic>
      <p:pic>
        <p:nvPicPr>
          <p:cNvPr id="16" name="Picture 15">
            <a:extLst>
              <a:ext uri="{FF2B5EF4-FFF2-40B4-BE49-F238E27FC236}">
                <a16:creationId xmlns:a16="http://schemas.microsoft.com/office/drawing/2014/main" id="{BBC74730-3633-D5F7-D79B-C76C3B3C4FA6}"/>
              </a:ext>
            </a:extLst>
          </p:cNvPr>
          <p:cNvPicPr>
            <a:picLocks noChangeAspect="1"/>
          </p:cNvPicPr>
          <p:nvPr/>
        </p:nvPicPr>
        <p:blipFill>
          <a:blip r:embed="rId7"/>
          <a:stretch>
            <a:fillRect/>
          </a:stretch>
        </p:blipFill>
        <p:spPr>
          <a:xfrm>
            <a:off x="10210762" y="2471586"/>
            <a:ext cx="1809640" cy="1461324"/>
          </a:xfrm>
          <a:prstGeom prst="rect">
            <a:avLst/>
          </a:prstGeom>
        </p:spPr>
      </p:pic>
      <p:sp>
        <p:nvSpPr>
          <p:cNvPr id="17" name="TextBox 16">
            <a:extLst>
              <a:ext uri="{FF2B5EF4-FFF2-40B4-BE49-F238E27FC236}">
                <a16:creationId xmlns:a16="http://schemas.microsoft.com/office/drawing/2014/main" id="{0F589A6A-680A-263A-1925-2F79C17D5B62}"/>
              </a:ext>
            </a:extLst>
          </p:cNvPr>
          <p:cNvSpPr txBox="1"/>
          <p:nvPr/>
        </p:nvSpPr>
        <p:spPr>
          <a:xfrm>
            <a:off x="351061" y="4161676"/>
            <a:ext cx="2381693" cy="369332"/>
          </a:xfrm>
          <a:prstGeom prst="rect">
            <a:avLst/>
          </a:prstGeom>
          <a:noFill/>
        </p:spPr>
        <p:txBody>
          <a:bodyPr wrap="square" rtlCol="0">
            <a:spAutoFit/>
          </a:bodyPr>
          <a:lstStyle/>
          <a:p>
            <a:r>
              <a:rPr lang="en-GB">
                <a:latin typeface="Arial" panose="020B0604020202020204" pitchFamily="34" charset="0"/>
                <a:cs typeface="Arial" panose="020B0604020202020204" pitchFamily="34" charset="0"/>
              </a:rPr>
              <a:t>DFT </a:t>
            </a:r>
            <a:r>
              <a:rPr lang="en-GB" err="1">
                <a:latin typeface="Arial" panose="020B0604020202020204" pitchFamily="34" charset="0"/>
                <a:cs typeface="Arial" panose="020B0604020202020204" pitchFamily="34" charset="0"/>
              </a:rPr>
              <a:t>calcfc</a:t>
            </a:r>
            <a:endParaRPr lang="en-GB">
              <a:latin typeface="Arial" panose="020B0604020202020204" pitchFamily="34" charset="0"/>
              <a:cs typeface="Arial" panose="020B0604020202020204" pitchFamily="34" charset="0"/>
            </a:endParaRPr>
          </a:p>
        </p:txBody>
      </p:sp>
      <p:sp>
        <p:nvSpPr>
          <p:cNvPr id="18" name="TextBox 17">
            <a:extLst>
              <a:ext uri="{FF2B5EF4-FFF2-40B4-BE49-F238E27FC236}">
                <a16:creationId xmlns:a16="http://schemas.microsoft.com/office/drawing/2014/main" id="{86BAAB80-20EE-AE48-23F1-069B519B8BBF}"/>
              </a:ext>
            </a:extLst>
          </p:cNvPr>
          <p:cNvSpPr txBox="1"/>
          <p:nvPr/>
        </p:nvSpPr>
        <p:spPr>
          <a:xfrm>
            <a:off x="2039584" y="4161676"/>
            <a:ext cx="2381693" cy="369332"/>
          </a:xfrm>
          <a:prstGeom prst="rect">
            <a:avLst/>
          </a:prstGeom>
          <a:noFill/>
        </p:spPr>
        <p:txBody>
          <a:bodyPr wrap="square" rtlCol="0">
            <a:spAutoFit/>
          </a:bodyPr>
          <a:lstStyle/>
          <a:p>
            <a:r>
              <a:rPr lang="en-GB">
                <a:latin typeface="Arial" panose="020B0604020202020204" pitchFamily="34" charset="0"/>
                <a:cs typeface="Arial" panose="020B0604020202020204" pitchFamily="34" charset="0"/>
              </a:rPr>
              <a:t>DFT </a:t>
            </a:r>
            <a:r>
              <a:rPr lang="en-GB" err="1">
                <a:latin typeface="Arial" panose="020B0604020202020204" pitchFamily="34" charset="0"/>
                <a:cs typeface="Arial" panose="020B0604020202020204" pitchFamily="34" charset="0"/>
              </a:rPr>
              <a:t>readfc</a:t>
            </a:r>
            <a:endParaRPr lang="en-GB">
              <a:latin typeface="Arial" panose="020B0604020202020204" pitchFamily="34" charset="0"/>
              <a:cs typeface="Arial" panose="020B0604020202020204" pitchFamily="34" charset="0"/>
            </a:endParaRPr>
          </a:p>
        </p:txBody>
      </p:sp>
      <p:sp>
        <p:nvSpPr>
          <p:cNvPr id="19" name="TextBox 18">
            <a:extLst>
              <a:ext uri="{FF2B5EF4-FFF2-40B4-BE49-F238E27FC236}">
                <a16:creationId xmlns:a16="http://schemas.microsoft.com/office/drawing/2014/main" id="{3A3B01B6-7093-BE07-1C91-AF574079CFC2}"/>
              </a:ext>
            </a:extLst>
          </p:cNvPr>
          <p:cNvSpPr txBox="1"/>
          <p:nvPr/>
        </p:nvSpPr>
        <p:spPr>
          <a:xfrm>
            <a:off x="6125173" y="4151198"/>
            <a:ext cx="2381693" cy="369332"/>
          </a:xfrm>
          <a:prstGeom prst="rect">
            <a:avLst/>
          </a:prstGeom>
          <a:noFill/>
        </p:spPr>
        <p:txBody>
          <a:bodyPr wrap="square" rtlCol="0">
            <a:spAutoFit/>
          </a:bodyPr>
          <a:lstStyle/>
          <a:p>
            <a:r>
              <a:rPr lang="en-GB">
                <a:latin typeface="Arial" panose="020B0604020202020204" pitchFamily="34" charset="0"/>
                <a:cs typeface="Arial" panose="020B0604020202020204" pitchFamily="34" charset="0"/>
              </a:rPr>
              <a:t>HF </a:t>
            </a:r>
            <a:r>
              <a:rPr lang="en-GB" err="1">
                <a:latin typeface="Arial" panose="020B0604020202020204" pitchFamily="34" charset="0"/>
                <a:cs typeface="Arial" panose="020B0604020202020204" pitchFamily="34" charset="0"/>
              </a:rPr>
              <a:t>readfc</a:t>
            </a:r>
            <a:endParaRPr lang="en-GB">
              <a:latin typeface="Arial" panose="020B0604020202020204" pitchFamily="34" charset="0"/>
              <a:cs typeface="Arial" panose="020B0604020202020204" pitchFamily="34" charset="0"/>
            </a:endParaRPr>
          </a:p>
        </p:txBody>
      </p:sp>
      <p:sp>
        <p:nvSpPr>
          <p:cNvPr id="20" name="TextBox 19">
            <a:extLst>
              <a:ext uri="{FF2B5EF4-FFF2-40B4-BE49-F238E27FC236}">
                <a16:creationId xmlns:a16="http://schemas.microsoft.com/office/drawing/2014/main" id="{085A42A0-6DDC-C633-2410-1FCC509879EA}"/>
              </a:ext>
            </a:extLst>
          </p:cNvPr>
          <p:cNvSpPr txBox="1"/>
          <p:nvPr/>
        </p:nvSpPr>
        <p:spPr>
          <a:xfrm>
            <a:off x="4119923" y="4140720"/>
            <a:ext cx="2381693" cy="369332"/>
          </a:xfrm>
          <a:prstGeom prst="rect">
            <a:avLst/>
          </a:prstGeom>
          <a:noFill/>
        </p:spPr>
        <p:txBody>
          <a:bodyPr wrap="square" rtlCol="0">
            <a:spAutoFit/>
          </a:bodyPr>
          <a:lstStyle/>
          <a:p>
            <a:r>
              <a:rPr lang="en-GB">
                <a:latin typeface="Arial" panose="020B0604020202020204" pitchFamily="34" charset="0"/>
                <a:cs typeface="Arial" panose="020B0604020202020204" pitchFamily="34" charset="0"/>
              </a:rPr>
              <a:t>HF </a:t>
            </a:r>
            <a:r>
              <a:rPr lang="en-GB" err="1">
                <a:latin typeface="Arial" panose="020B0604020202020204" pitchFamily="34" charset="0"/>
                <a:cs typeface="Arial" panose="020B0604020202020204" pitchFamily="34" charset="0"/>
              </a:rPr>
              <a:t>calcfc</a:t>
            </a:r>
            <a:endParaRPr lang="en-GB">
              <a:latin typeface="Arial" panose="020B0604020202020204" pitchFamily="34" charset="0"/>
              <a:cs typeface="Arial" panose="020B0604020202020204" pitchFamily="34" charset="0"/>
            </a:endParaRPr>
          </a:p>
        </p:txBody>
      </p:sp>
      <p:sp>
        <p:nvSpPr>
          <p:cNvPr id="21" name="TextBox 20">
            <a:extLst>
              <a:ext uri="{FF2B5EF4-FFF2-40B4-BE49-F238E27FC236}">
                <a16:creationId xmlns:a16="http://schemas.microsoft.com/office/drawing/2014/main" id="{F088ECC7-3C06-1210-5057-05EFACF3F07C}"/>
              </a:ext>
            </a:extLst>
          </p:cNvPr>
          <p:cNvSpPr txBox="1"/>
          <p:nvPr/>
        </p:nvSpPr>
        <p:spPr>
          <a:xfrm>
            <a:off x="10210762" y="4132760"/>
            <a:ext cx="2381693" cy="369332"/>
          </a:xfrm>
          <a:prstGeom prst="rect">
            <a:avLst/>
          </a:prstGeom>
          <a:noFill/>
        </p:spPr>
        <p:txBody>
          <a:bodyPr wrap="square" rtlCol="0">
            <a:spAutoFit/>
          </a:bodyPr>
          <a:lstStyle/>
          <a:p>
            <a:r>
              <a:rPr lang="en-GB">
                <a:latin typeface="Arial" panose="020B0604020202020204" pitchFamily="34" charset="0"/>
                <a:cs typeface="Arial" panose="020B0604020202020204" pitchFamily="34" charset="0"/>
              </a:rPr>
              <a:t>SQM </a:t>
            </a:r>
            <a:r>
              <a:rPr lang="en-GB" err="1">
                <a:latin typeface="Arial" panose="020B0604020202020204" pitchFamily="34" charset="0"/>
                <a:cs typeface="Arial" panose="020B0604020202020204" pitchFamily="34" charset="0"/>
              </a:rPr>
              <a:t>readfc</a:t>
            </a:r>
            <a:endParaRPr lang="en-GB">
              <a:latin typeface="Arial" panose="020B0604020202020204" pitchFamily="34" charset="0"/>
              <a:cs typeface="Arial" panose="020B0604020202020204" pitchFamily="34" charset="0"/>
            </a:endParaRPr>
          </a:p>
        </p:txBody>
      </p:sp>
      <p:sp>
        <p:nvSpPr>
          <p:cNvPr id="22" name="TextBox 21">
            <a:extLst>
              <a:ext uri="{FF2B5EF4-FFF2-40B4-BE49-F238E27FC236}">
                <a16:creationId xmlns:a16="http://schemas.microsoft.com/office/drawing/2014/main" id="{21196164-61FC-72C6-EF93-A0E6342CDDE3}"/>
              </a:ext>
            </a:extLst>
          </p:cNvPr>
          <p:cNvSpPr txBox="1"/>
          <p:nvPr/>
        </p:nvSpPr>
        <p:spPr>
          <a:xfrm>
            <a:off x="8130423" y="4108141"/>
            <a:ext cx="2381693" cy="369332"/>
          </a:xfrm>
          <a:prstGeom prst="rect">
            <a:avLst/>
          </a:prstGeom>
          <a:noFill/>
        </p:spPr>
        <p:txBody>
          <a:bodyPr wrap="square" rtlCol="0">
            <a:spAutoFit/>
          </a:bodyPr>
          <a:lstStyle/>
          <a:p>
            <a:r>
              <a:rPr lang="en-GB">
                <a:latin typeface="Arial" panose="020B0604020202020204" pitchFamily="34" charset="0"/>
                <a:cs typeface="Arial" panose="020B0604020202020204" pitchFamily="34" charset="0"/>
              </a:rPr>
              <a:t>SQM </a:t>
            </a:r>
            <a:r>
              <a:rPr lang="en-GB" err="1">
                <a:latin typeface="Arial" panose="020B0604020202020204" pitchFamily="34" charset="0"/>
                <a:cs typeface="Arial" panose="020B0604020202020204" pitchFamily="34" charset="0"/>
              </a:rPr>
              <a:t>calcfc</a:t>
            </a:r>
            <a:endParaRPr lang="en-GB">
              <a:latin typeface="Arial" panose="020B0604020202020204" pitchFamily="34" charset="0"/>
              <a:cs typeface="Arial" panose="020B0604020202020204" pitchFamily="34" charset="0"/>
            </a:endParaRPr>
          </a:p>
        </p:txBody>
      </p:sp>
      <p:sp>
        <p:nvSpPr>
          <p:cNvPr id="23" name="TextBox 22">
            <a:extLst>
              <a:ext uri="{FF2B5EF4-FFF2-40B4-BE49-F238E27FC236}">
                <a16:creationId xmlns:a16="http://schemas.microsoft.com/office/drawing/2014/main" id="{DF91B58D-855A-9715-40F2-FCECEF09EBC1}"/>
              </a:ext>
            </a:extLst>
          </p:cNvPr>
          <p:cNvSpPr txBox="1"/>
          <p:nvPr/>
        </p:nvSpPr>
        <p:spPr>
          <a:xfrm>
            <a:off x="351061" y="5807370"/>
            <a:ext cx="5774112" cy="646331"/>
          </a:xfrm>
          <a:prstGeom prst="rect">
            <a:avLst/>
          </a:prstGeom>
          <a:noFill/>
        </p:spPr>
        <p:txBody>
          <a:bodyPr wrap="square" rtlCol="0">
            <a:spAutoFit/>
          </a:bodyPr>
          <a:lstStyle/>
          <a:p>
            <a:r>
              <a:rPr lang="en-GB">
                <a:latin typeface="Arial" panose="020B0604020202020204" pitchFamily="34" charset="0"/>
                <a:cs typeface="Arial" panose="020B0604020202020204" pitchFamily="34" charset="0"/>
              </a:rPr>
              <a:t>I</a:t>
            </a:r>
            <a:r>
              <a:rPr lang="en-GB" sz="1800">
                <a:latin typeface="Arial" panose="020B0604020202020204" pitchFamily="34" charset="0"/>
                <a:cs typeface="Arial" panose="020B0604020202020204" pitchFamily="34" charset="0"/>
              </a:rPr>
              <a:t>ncorrect TS:</a:t>
            </a:r>
          </a:p>
          <a:p>
            <a:r>
              <a:rPr lang="en-GB" sz="1800">
                <a:latin typeface="Arial" panose="020B0604020202020204" pitchFamily="34" charset="0"/>
                <a:cs typeface="Arial" panose="020B0604020202020204" pitchFamily="34" charset="0"/>
              </a:rPr>
              <a:t>All: (CH2)-N(CH3)R bond rotation at around 360 1/cm</a:t>
            </a:r>
          </a:p>
        </p:txBody>
      </p:sp>
    </p:spTree>
    <p:extLst>
      <p:ext uri="{BB962C8B-B14F-4D97-AF65-F5344CB8AC3E}">
        <p14:creationId xmlns:p14="http://schemas.microsoft.com/office/powerpoint/2010/main" val="356413974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BCED4C-176B-7492-C037-8F335CE13B3B}"/>
              </a:ext>
            </a:extLst>
          </p:cNvPr>
          <p:cNvSpPr>
            <a:spLocks noGrp="1"/>
          </p:cNvSpPr>
          <p:nvPr>
            <p:ph type="title"/>
          </p:nvPr>
        </p:nvSpPr>
        <p:spPr>
          <a:xfrm>
            <a:off x="272143" y="236387"/>
            <a:ext cx="10515600" cy="1325563"/>
          </a:xfrm>
        </p:spPr>
        <p:txBody>
          <a:bodyPr/>
          <a:lstStyle/>
          <a:p>
            <a:r>
              <a:rPr lang="en-GB">
                <a:latin typeface="Arial" panose="020B0604020202020204" pitchFamily="34" charset="0"/>
                <a:cs typeface="Arial" panose="020B0604020202020204" pitchFamily="34" charset="0"/>
              </a:rPr>
              <a:t>Conclusions</a:t>
            </a:r>
          </a:p>
        </p:txBody>
      </p:sp>
      <p:sp>
        <p:nvSpPr>
          <p:cNvPr id="3" name="TextBox 2">
            <a:extLst>
              <a:ext uri="{FF2B5EF4-FFF2-40B4-BE49-F238E27FC236}">
                <a16:creationId xmlns:a16="http://schemas.microsoft.com/office/drawing/2014/main" id="{BF65A65B-FC6D-FF30-73B8-0C5E8A8EA794}"/>
              </a:ext>
            </a:extLst>
          </p:cNvPr>
          <p:cNvSpPr txBox="1"/>
          <p:nvPr/>
        </p:nvSpPr>
        <p:spPr>
          <a:xfrm>
            <a:off x="616688" y="2402958"/>
            <a:ext cx="9633098" cy="3693319"/>
          </a:xfrm>
          <a:prstGeom prst="rect">
            <a:avLst/>
          </a:prstGeom>
          <a:noFill/>
        </p:spPr>
        <p:txBody>
          <a:bodyPr wrap="square" rtlCol="0">
            <a:spAutoFit/>
          </a:bodyPr>
          <a:lstStyle/>
          <a:p>
            <a:pPr marL="285750" indent="-285750">
              <a:buFont typeface="Arial" panose="020B0604020202020204" pitchFamily="34" charset="0"/>
              <a:buChar char="•"/>
            </a:pPr>
            <a:r>
              <a:rPr lang="en-GB" err="1">
                <a:latin typeface="Arial" panose="020B0604020202020204" pitchFamily="34" charset="0"/>
                <a:cs typeface="Arial" panose="020B0604020202020204" pitchFamily="34" charset="0"/>
              </a:rPr>
              <a:t>DFT_calcfc</a:t>
            </a:r>
            <a:r>
              <a:rPr lang="en-GB">
                <a:latin typeface="Arial" panose="020B0604020202020204" pitchFamily="34" charset="0"/>
                <a:cs typeface="Arial" panose="020B0604020202020204" pitchFamily="34" charset="0"/>
              </a:rPr>
              <a:t> and DFT_readfc are usually equally fast (almost none required reoptimisation)</a:t>
            </a:r>
          </a:p>
          <a:p>
            <a:pPr marL="285750" indent="-285750">
              <a:buFont typeface="Arial" panose="020B0604020202020204" pitchFamily="34" charset="0"/>
              <a:buChar char="•"/>
            </a:pPr>
            <a:endParaRPr lang="en-GB">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GB" err="1">
                <a:latin typeface="Arial" panose="020B0604020202020204" pitchFamily="34" charset="0"/>
                <a:cs typeface="Arial" panose="020B0604020202020204" pitchFamily="34" charset="0"/>
              </a:rPr>
              <a:t>HF_calcfc</a:t>
            </a:r>
            <a:r>
              <a:rPr lang="en-GB">
                <a:latin typeface="Arial" panose="020B0604020202020204" pitchFamily="34" charset="0"/>
                <a:cs typeface="Arial" panose="020B0604020202020204" pitchFamily="34" charset="0"/>
              </a:rPr>
              <a:t> and HF_readfc are usually equally fast (almost none required reoptimisation)</a:t>
            </a:r>
          </a:p>
          <a:p>
            <a:endParaRPr lang="en-GB">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GB" err="1">
                <a:latin typeface="Arial" panose="020B0604020202020204" pitchFamily="34" charset="0"/>
                <a:cs typeface="Arial" panose="020B0604020202020204" pitchFamily="34" charset="0"/>
              </a:rPr>
              <a:t>SQM_calcfc</a:t>
            </a:r>
            <a:r>
              <a:rPr lang="en-GB">
                <a:latin typeface="Arial" panose="020B0604020202020204" pitchFamily="34" charset="0"/>
                <a:cs typeface="Arial" panose="020B0604020202020204" pitchFamily="34" charset="0"/>
              </a:rPr>
              <a:t> is usually similar to SQM_readfc, or slighltly slower</a:t>
            </a:r>
          </a:p>
          <a:p>
            <a:pPr marL="285750" indent="-285750">
              <a:buFont typeface="Arial" panose="020B0604020202020204" pitchFamily="34" charset="0"/>
              <a:buChar char="•"/>
            </a:pPr>
            <a:endParaRPr lang="en-GB">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GB">
                <a:latin typeface="Arial" panose="020B0604020202020204" pitchFamily="34" charset="0"/>
                <a:cs typeface="Arial" panose="020B0604020202020204" pitchFamily="34" charset="0"/>
              </a:rPr>
              <a:t>HF initial Hessians were generally the fastest methods, (closely) followed by DFT Hessians and then SQM (PM6) Hessians. This could be because the HF Hessian balances accuracy with calculation speed better than the SQM Hessian, and therefore fewer optimisation steps are needed with a HF Hessian compared to an SQM Hessian</a:t>
            </a:r>
          </a:p>
          <a:p>
            <a:pPr marL="285750" indent="-285750">
              <a:buFont typeface="Arial" panose="020B0604020202020204" pitchFamily="34" charset="0"/>
              <a:buChar char="•"/>
            </a:pPr>
            <a:endParaRPr lang="en-GB">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GB">
                <a:latin typeface="Arial" panose="020B0604020202020204" pitchFamily="34" charset="0"/>
                <a:cs typeface="Arial" panose="020B0604020202020204" pitchFamily="34" charset="0"/>
              </a:rPr>
              <a:t>Computational speedup is not very large compared to the traditional DFT_calcfc method (HF_calcfc is approximately 80% the CPU time of DFT_calcfc, on average)</a:t>
            </a:r>
          </a:p>
        </p:txBody>
      </p:sp>
    </p:spTree>
    <p:extLst>
      <p:ext uri="{BB962C8B-B14F-4D97-AF65-F5344CB8AC3E}">
        <p14:creationId xmlns:p14="http://schemas.microsoft.com/office/powerpoint/2010/main" val="239530056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BCED4C-176B-7492-C037-8F335CE13B3B}"/>
              </a:ext>
            </a:extLst>
          </p:cNvPr>
          <p:cNvSpPr>
            <a:spLocks noGrp="1"/>
          </p:cNvSpPr>
          <p:nvPr>
            <p:ph type="title"/>
          </p:nvPr>
        </p:nvSpPr>
        <p:spPr>
          <a:xfrm>
            <a:off x="272143" y="236387"/>
            <a:ext cx="10515600" cy="1325563"/>
          </a:xfrm>
        </p:spPr>
        <p:txBody>
          <a:bodyPr>
            <a:normAutofit fontScale="90000"/>
          </a:bodyPr>
          <a:lstStyle/>
          <a:p>
            <a:r>
              <a:rPr lang="en-GB">
                <a:latin typeface="Arial" panose="020B0604020202020204" pitchFamily="34" charset="0"/>
                <a:cs typeface="Arial" panose="020B0604020202020204" pitchFamily="34" charset="0"/>
              </a:rPr>
              <a:t>Alternative project: Human-guided TS conformation ranking by eigenvector analysis</a:t>
            </a:r>
          </a:p>
        </p:txBody>
      </p:sp>
      <p:pic>
        <p:nvPicPr>
          <p:cNvPr id="4" name="Picture 3">
            <a:extLst>
              <a:ext uri="{FF2B5EF4-FFF2-40B4-BE49-F238E27FC236}">
                <a16:creationId xmlns:a16="http://schemas.microsoft.com/office/drawing/2014/main" id="{A23CA313-41B5-93A4-CBD2-29BDED80EE95}"/>
              </a:ext>
            </a:extLst>
          </p:cNvPr>
          <p:cNvPicPr>
            <a:picLocks noChangeAspect="1"/>
          </p:cNvPicPr>
          <p:nvPr/>
        </p:nvPicPr>
        <p:blipFill>
          <a:blip r:embed="rId2"/>
          <a:stretch>
            <a:fillRect/>
          </a:stretch>
        </p:blipFill>
        <p:spPr>
          <a:xfrm>
            <a:off x="174170" y="2194449"/>
            <a:ext cx="8131629" cy="4427164"/>
          </a:xfrm>
          <a:prstGeom prst="rect">
            <a:avLst/>
          </a:prstGeom>
        </p:spPr>
      </p:pic>
      <p:sp>
        <p:nvSpPr>
          <p:cNvPr id="5" name="Arrow: Chevron 4">
            <a:extLst>
              <a:ext uri="{FF2B5EF4-FFF2-40B4-BE49-F238E27FC236}">
                <a16:creationId xmlns:a16="http://schemas.microsoft.com/office/drawing/2014/main" id="{CE578257-3F44-F75F-C90A-4A39EBEB7E51}"/>
              </a:ext>
            </a:extLst>
          </p:cNvPr>
          <p:cNvSpPr/>
          <p:nvPr/>
        </p:nvSpPr>
        <p:spPr>
          <a:xfrm>
            <a:off x="5112741" y="3744686"/>
            <a:ext cx="828327" cy="456188"/>
          </a:xfrm>
          <a:prstGeom prst="chevron">
            <a:avLst/>
          </a:prstGeom>
          <a:solidFill>
            <a:srgbClr val="3421E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6" name="Arrow: Pentagon 5">
            <a:extLst>
              <a:ext uri="{FF2B5EF4-FFF2-40B4-BE49-F238E27FC236}">
                <a16:creationId xmlns:a16="http://schemas.microsoft.com/office/drawing/2014/main" id="{54E7728F-5811-0D07-98F9-D66A088E3354}"/>
              </a:ext>
            </a:extLst>
          </p:cNvPr>
          <p:cNvSpPr/>
          <p:nvPr/>
        </p:nvSpPr>
        <p:spPr>
          <a:xfrm rot="16200000">
            <a:off x="4763512" y="2868383"/>
            <a:ext cx="2284990" cy="379989"/>
          </a:xfrm>
          <a:prstGeom prst="homePlate">
            <a:avLst/>
          </a:prstGeom>
          <a:solidFill>
            <a:srgbClr val="3421E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Box 8">
            <a:extLst>
              <a:ext uri="{FF2B5EF4-FFF2-40B4-BE49-F238E27FC236}">
                <a16:creationId xmlns:a16="http://schemas.microsoft.com/office/drawing/2014/main" id="{7140633C-683E-DFE4-6CF1-5F7EC380CE1F}"/>
              </a:ext>
            </a:extLst>
          </p:cNvPr>
          <p:cNvSpPr txBox="1"/>
          <p:nvPr/>
        </p:nvSpPr>
        <p:spPr>
          <a:xfrm>
            <a:off x="8588829" y="1894110"/>
            <a:ext cx="3177616" cy="4647426"/>
          </a:xfrm>
          <a:prstGeom prst="rect">
            <a:avLst/>
          </a:prstGeom>
          <a:noFill/>
          <a:ln>
            <a:solidFill>
              <a:srgbClr val="3421E7"/>
            </a:solidFill>
          </a:ln>
        </p:spPr>
        <p:txBody>
          <a:bodyPr wrap="square" rtlCol="0">
            <a:spAutoFit/>
          </a:bodyPr>
          <a:lstStyle/>
          <a:p>
            <a:r>
              <a:rPr lang="en-GB" sz="1200" b="1">
                <a:latin typeface="Arial" panose="020B0604020202020204" pitchFamily="34" charset="0"/>
                <a:cs typeface="Arial" panose="020B0604020202020204" pitchFamily="34" charset="0"/>
              </a:rPr>
              <a:t>(2.5) Conformational ranking/filtering</a:t>
            </a:r>
          </a:p>
          <a:p>
            <a:r>
              <a:rPr lang="en-GB" sz="1100" b="1">
                <a:solidFill>
                  <a:srgbClr val="C00000"/>
                </a:solidFill>
                <a:latin typeface="Arial" panose="020B0604020202020204" pitchFamily="34" charset="0"/>
                <a:cs typeface="Arial" panose="020B0604020202020204" pitchFamily="34" charset="0"/>
              </a:rPr>
              <a:t>(Density Functional Frequency Calculations)</a:t>
            </a:r>
          </a:p>
          <a:p>
            <a:endParaRPr lang="en-GB" sz="1100" b="1">
              <a:solidFill>
                <a:srgbClr val="C00000"/>
              </a:solidFill>
              <a:latin typeface="Arial" panose="020B0604020202020204" pitchFamily="34" charset="0"/>
              <a:cs typeface="Arial" panose="020B0604020202020204" pitchFamily="34" charset="0"/>
            </a:endParaRPr>
          </a:p>
          <a:p>
            <a:r>
              <a:rPr lang="en-GB" sz="1100" b="1">
                <a:solidFill>
                  <a:srgbClr val="3421E7"/>
                </a:solidFill>
                <a:latin typeface="Arial" panose="020B0604020202020204" pitchFamily="34" charset="0"/>
                <a:cs typeface="Arial" panose="020B0604020202020204" pitchFamily="34" charset="0"/>
              </a:rPr>
              <a:t>- Compute Frequencies with </a:t>
            </a:r>
            <a:r>
              <a:rPr lang="en-GB" sz="1100" b="1" err="1">
                <a:solidFill>
                  <a:srgbClr val="3421E7"/>
                </a:solidFill>
                <a:latin typeface="Consolas" panose="020B0609020204030204" pitchFamily="49" charset="0"/>
                <a:cs typeface="Arial" panose="020B0604020202020204" pitchFamily="34" charset="0"/>
              </a:rPr>
              <a:t>freq</a:t>
            </a:r>
            <a:r>
              <a:rPr lang="en-GB" sz="1100" b="1">
                <a:solidFill>
                  <a:srgbClr val="3421E7"/>
                </a:solidFill>
                <a:latin typeface="Arial" panose="020B0604020202020204" pitchFamily="34" charset="0"/>
                <a:cs typeface="Arial" panose="020B0604020202020204" pitchFamily="34" charset="0"/>
              </a:rPr>
              <a:t> keyword (Hessian eigenvalues and eigenvectors)</a:t>
            </a:r>
          </a:p>
          <a:p>
            <a:r>
              <a:rPr lang="en-GB" sz="1100" b="1">
                <a:solidFill>
                  <a:srgbClr val="3421E7"/>
                </a:solidFill>
                <a:latin typeface="Arial" panose="020B0604020202020204" pitchFamily="34" charset="0"/>
                <a:cs typeface="Arial" panose="020B0604020202020204" pitchFamily="34" charset="0"/>
              </a:rPr>
              <a:t>- Human selects internal coordinates they expect to contribute most to the final TS eigenvector (e.g. C—N bond in Aza-Michael)</a:t>
            </a:r>
          </a:p>
          <a:p>
            <a:r>
              <a:rPr lang="en-GB" sz="1100" b="1">
                <a:solidFill>
                  <a:srgbClr val="3421E7"/>
                </a:solidFill>
                <a:latin typeface="Arial" panose="020B0604020202020204" pitchFamily="34" charset="0"/>
                <a:cs typeface="Arial" panose="020B0604020202020204" pitchFamily="34" charset="0"/>
              </a:rPr>
              <a:t>- Automatically rank TS conformations by contribution of this internal coordinate to the eigenvector whose eigenvalue is the most negative (this is the eigenvector used in the eigenvector-following algorithm)</a:t>
            </a:r>
          </a:p>
          <a:p>
            <a:r>
              <a:rPr lang="en-GB" sz="1100" b="1">
                <a:solidFill>
                  <a:srgbClr val="3421E7"/>
                </a:solidFill>
                <a:latin typeface="Arial" panose="020B0604020202020204" pitchFamily="34" charset="0"/>
                <a:cs typeface="Arial" panose="020B0604020202020204" pitchFamily="34" charset="0"/>
              </a:rPr>
              <a:t>- These Hessians can then be used at the start of TS searching (they are required in any case – therefore the only computational cost is in the eigenvector calculations)</a:t>
            </a:r>
            <a:endParaRPr lang="en-GB" sz="1200" b="1">
              <a:solidFill>
                <a:srgbClr val="3421E7"/>
              </a:solidFill>
              <a:latin typeface="Arial" panose="020B0604020202020204" pitchFamily="34" charset="0"/>
              <a:cs typeface="Arial" panose="020B0604020202020204" pitchFamily="34" charset="0"/>
            </a:endParaRPr>
          </a:p>
          <a:p>
            <a:endParaRPr lang="en-GB" sz="1200" b="1">
              <a:latin typeface="Arial" panose="020B0604020202020204" pitchFamily="34" charset="0"/>
              <a:cs typeface="Arial" panose="020B0604020202020204" pitchFamily="34" charset="0"/>
            </a:endParaRPr>
          </a:p>
          <a:p>
            <a:endParaRPr lang="en-GB" sz="1200" b="1">
              <a:latin typeface="Arial" panose="020B0604020202020204" pitchFamily="34" charset="0"/>
              <a:cs typeface="Arial" panose="020B0604020202020204" pitchFamily="34" charset="0"/>
            </a:endParaRPr>
          </a:p>
          <a:p>
            <a:endParaRPr lang="en-GB" sz="1200" b="1">
              <a:latin typeface="Arial" panose="020B0604020202020204" pitchFamily="34" charset="0"/>
              <a:cs typeface="Arial" panose="020B0604020202020204" pitchFamily="34" charset="0"/>
            </a:endParaRPr>
          </a:p>
          <a:p>
            <a:endParaRPr lang="en-GB" sz="1200" b="1">
              <a:latin typeface="Arial" panose="020B0604020202020204" pitchFamily="34" charset="0"/>
              <a:cs typeface="Arial" panose="020B0604020202020204" pitchFamily="34" charset="0"/>
            </a:endParaRPr>
          </a:p>
          <a:p>
            <a:endParaRPr lang="en-GB" sz="1200" b="1">
              <a:latin typeface="Arial" panose="020B0604020202020204" pitchFamily="34" charset="0"/>
              <a:cs typeface="Arial" panose="020B0604020202020204" pitchFamily="34" charset="0"/>
            </a:endParaRPr>
          </a:p>
          <a:p>
            <a:endParaRPr lang="en-GB" sz="1200" b="1">
              <a:latin typeface="Arial" panose="020B0604020202020204" pitchFamily="34" charset="0"/>
              <a:cs typeface="Arial" panose="020B0604020202020204" pitchFamily="34" charset="0"/>
            </a:endParaRPr>
          </a:p>
          <a:p>
            <a:endParaRPr lang="en-GB" sz="1200" b="1">
              <a:latin typeface="Arial" panose="020B0604020202020204" pitchFamily="34" charset="0"/>
              <a:cs typeface="Arial" panose="020B0604020202020204" pitchFamily="34" charset="0"/>
            </a:endParaRPr>
          </a:p>
          <a:p>
            <a:endParaRPr lang="en-GB" sz="1200" b="1">
              <a:latin typeface="Arial" panose="020B0604020202020204" pitchFamily="34" charset="0"/>
              <a:cs typeface="Arial" panose="020B0604020202020204" pitchFamily="34" charset="0"/>
            </a:endParaRPr>
          </a:p>
          <a:p>
            <a:endParaRPr lang="en-GB" sz="1200" b="1">
              <a:latin typeface="Arial" panose="020B0604020202020204" pitchFamily="34" charset="0"/>
              <a:cs typeface="Arial" panose="020B0604020202020204" pitchFamily="34" charset="0"/>
            </a:endParaRPr>
          </a:p>
        </p:txBody>
      </p:sp>
      <p:sp>
        <p:nvSpPr>
          <p:cNvPr id="10" name="Arrow: Pentagon 9">
            <a:extLst>
              <a:ext uri="{FF2B5EF4-FFF2-40B4-BE49-F238E27FC236}">
                <a16:creationId xmlns:a16="http://schemas.microsoft.com/office/drawing/2014/main" id="{FF7DF507-984A-78C4-EAA1-41A3039EC6F1}"/>
              </a:ext>
            </a:extLst>
          </p:cNvPr>
          <p:cNvSpPr/>
          <p:nvPr/>
        </p:nvSpPr>
        <p:spPr>
          <a:xfrm>
            <a:off x="5716012" y="1915881"/>
            <a:ext cx="2840162" cy="370119"/>
          </a:xfrm>
          <a:prstGeom prst="homePlate">
            <a:avLst/>
          </a:prstGeom>
          <a:solidFill>
            <a:srgbClr val="3421E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aphicFrame>
        <p:nvGraphicFramePr>
          <p:cNvPr id="12" name="Object 11">
            <a:extLst>
              <a:ext uri="{FF2B5EF4-FFF2-40B4-BE49-F238E27FC236}">
                <a16:creationId xmlns:a16="http://schemas.microsoft.com/office/drawing/2014/main" id="{58A37B69-A2A2-3B37-B662-9B40BEE8A18C}"/>
              </a:ext>
            </a:extLst>
          </p:cNvPr>
          <p:cNvGraphicFramePr>
            <a:graphicFrameLocks noChangeAspect="1"/>
          </p:cNvGraphicFramePr>
          <p:nvPr>
            <p:extLst>
              <p:ext uri="{D42A27DB-BD31-4B8C-83A1-F6EECF244321}">
                <p14:modId xmlns:p14="http://schemas.microsoft.com/office/powerpoint/2010/main" val="3150773035"/>
              </p:ext>
            </p:extLst>
          </p:nvPr>
        </p:nvGraphicFramePr>
        <p:xfrm>
          <a:off x="8672021" y="4909456"/>
          <a:ext cx="3042772" cy="1559512"/>
        </p:xfrm>
        <a:graphic>
          <a:graphicData uri="http://schemas.openxmlformats.org/presentationml/2006/ole">
            <mc:AlternateContent xmlns:mc="http://schemas.openxmlformats.org/markup-compatibility/2006">
              <mc:Choice xmlns:v="urn:schemas-microsoft-com:vml" Requires="v">
                <p:oleObj name="CS ChemDraw Drawing" r:id="rId3" imgW="2661018" imgH="1363703" progId="ChemDraw.Document.6.0">
                  <p:embed/>
                </p:oleObj>
              </mc:Choice>
              <mc:Fallback>
                <p:oleObj name="CS ChemDraw Drawing" r:id="rId3" imgW="2661018" imgH="1363703" progId="ChemDraw.Document.6.0">
                  <p:embed/>
                  <p:pic>
                    <p:nvPicPr>
                      <p:cNvPr id="12" name="Object 11">
                        <a:extLst>
                          <a:ext uri="{FF2B5EF4-FFF2-40B4-BE49-F238E27FC236}">
                            <a16:creationId xmlns:a16="http://schemas.microsoft.com/office/drawing/2014/main" id="{58A37B69-A2A2-3B37-B662-9B40BEE8A18C}"/>
                          </a:ext>
                        </a:extLst>
                      </p:cNvPr>
                      <p:cNvPicPr/>
                      <p:nvPr/>
                    </p:nvPicPr>
                    <p:blipFill>
                      <a:blip r:embed="rId4"/>
                      <a:stretch>
                        <a:fillRect/>
                      </a:stretch>
                    </p:blipFill>
                    <p:spPr>
                      <a:xfrm>
                        <a:off x="8672021" y="4909456"/>
                        <a:ext cx="3042772" cy="1559512"/>
                      </a:xfrm>
                      <a:prstGeom prst="rect">
                        <a:avLst/>
                      </a:prstGeom>
                    </p:spPr>
                  </p:pic>
                </p:oleObj>
              </mc:Fallback>
            </mc:AlternateContent>
          </a:graphicData>
        </a:graphic>
      </p:graphicFrame>
      <p:sp>
        <p:nvSpPr>
          <p:cNvPr id="13" name="TextBox 12">
            <a:extLst>
              <a:ext uri="{FF2B5EF4-FFF2-40B4-BE49-F238E27FC236}">
                <a16:creationId xmlns:a16="http://schemas.microsoft.com/office/drawing/2014/main" id="{0946613E-3666-0426-32CE-1D52EACCDC84}"/>
              </a:ext>
            </a:extLst>
          </p:cNvPr>
          <p:cNvSpPr txBox="1"/>
          <p:nvPr/>
        </p:nvSpPr>
        <p:spPr>
          <a:xfrm>
            <a:off x="215564" y="1846607"/>
            <a:ext cx="3177615" cy="461665"/>
          </a:xfrm>
          <a:prstGeom prst="rect">
            <a:avLst/>
          </a:prstGeom>
          <a:noFill/>
        </p:spPr>
        <p:txBody>
          <a:bodyPr wrap="square" rtlCol="0">
            <a:spAutoFit/>
          </a:bodyPr>
          <a:lstStyle/>
          <a:p>
            <a:r>
              <a:rPr lang="en-GB" sz="800" b="1">
                <a:latin typeface="Arial" panose="020B0604020202020204" pitchFamily="34" charset="0"/>
                <a:cs typeface="Arial" panose="020B0604020202020204" pitchFamily="34" charset="0"/>
              </a:rPr>
              <a:t>Lam, Y. H., Grayson, M. N., Holland, M. C., Simon, A., &amp; </a:t>
            </a:r>
            <a:r>
              <a:rPr lang="en-GB" sz="800" b="1" err="1">
                <a:latin typeface="Arial" panose="020B0604020202020204" pitchFamily="34" charset="0"/>
                <a:cs typeface="Arial" panose="020B0604020202020204" pitchFamily="34" charset="0"/>
              </a:rPr>
              <a:t>Houk</a:t>
            </a:r>
            <a:r>
              <a:rPr lang="en-GB" sz="800" b="1">
                <a:latin typeface="Arial" panose="020B0604020202020204" pitchFamily="34" charset="0"/>
                <a:cs typeface="Arial" panose="020B0604020202020204" pitchFamily="34" charset="0"/>
              </a:rPr>
              <a:t>, K. N. (2016). Theory and </a:t>
            </a:r>
            <a:r>
              <a:rPr lang="en-GB" sz="800" b="1" err="1">
                <a:latin typeface="Arial" panose="020B0604020202020204" pitchFamily="34" charset="0"/>
                <a:cs typeface="Arial" panose="020B0604020202020204" pitchFamily="34" charset="0"/>
              </a:rPr>
              <a:t>modeling</a:t>
            </a:r>
            <a:r>
              <a:rPr lang="en-GB" sz="800" b="1">
                <a:latin typeface="Arial" panose="020B0604020202020204" pitchFamily="34" charset="0"/>
                <a:cs typeface="Arial" panose="020B0604020202020204" pitchFamily="34" charset="0"/>
              </a:rPr>
              <a:t> of asymmetric catalytic reactions. </a:t>
            </a:r>
            <a:r>
              <a:rPr lang="en-GB" sz="800" b="1" i="1">
                <a:latin typeface="Arial" panose="020B0604020202020204" pitchFamily="34" charset="0"/>
                <a:cs typeface="Arial" panose="020B0604020202020204" pitchFamily="34" charset="0"/>
              </a:rPr>
              <a:t>Accounts of Chemical Research</a:t>
            </a:r>
            <a:r>
              <a:rPr lang="en-GB" sz="800" b="1">
                <a:latin typeface="Arial" panose="020B0604020202020204" pitchFamily="34" charset="0"/>
                <a:cs typeface="Arial" panose="020B0604020202020204" pitchFamily="34" charset="0"/>
              </a:rPr>
              <a:t>, </a:t>
            </a:r>
            <a:r>
              <a:rPr lang="en-GB" sz="800" b="1" i="1">
                <a:latin typeface="Arial" panose="020B0604020202020204" pitchFamily="34" charset="0"/>
                <a:cs typeface="Arial" panose="020B0604020202020204" pitchFamily="34" charset="0"/>
              </a:rPr>
              <a:t>49</a:t>
            </a:r>
            <a:r>
              <a:rPr lang="en-GB" sz="800" b="1">
                <a:latin typeface="Arial" panose="020B0604020202020204" pitchFamily="34" charset="0"/>
                <a:cs typeface="Arial" panose="020B0604020202020204" pitchFamily="34" charset="0"/>
              </a:rPr>
              <a:t>(4), 750-762.</a:t>
            </a:r>
          </a:p>
        </p:txBody>
      </p:sp>
    </p:spTree>
    <p:extLst>
      <p:ext uri="{BB962C8B-B14F-4D97-AF65-F5344CB8AC3E}">
        <p14:creationId xmlns:p14="http://schemas.microsoft.com/office/powerpoint/2010/main" val="28566161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964151-439D-3824-6FDA-ADB8ED64DFD6}"/>
              </a:ext>
            </a:extLst>
          </p:cNvPr>
          <p:cNvSpPr>
            <a:spLocks noGrp="1"/>
          </p:cNvSpPr>
          <p:nvPr>
            <p:ph type="title"/>
          </p:nvPr>
        </p:nvSpPr>
        <p:spPr>
          <a:xfrm>
            <a:off x="838199" y="263974"/>
            <a:ext cx="10515600" cy="1325563"/>
          </a:xfrm>
        </p:spPr>
        <p:txBody>
          <a:bodyPr>
            <a:normAutofit/>
          </a:bodyPr>
          <a:lstStyle/>
          <a:p>
            <a:r>
              <a:rPr lang="en-GB">
                <a:latin typeface="Arial" panose="020B0604020202020204" pitchFamily="34" charset="0"/>
                <a:cs typeface="Arial" panose="020B0604020202020204" pitchFamily="34" charset="0"/>
              </a:rPr>
              <a:t>External keyword for Gaussian interface</a:t>
            </a:r>
          </a:p>
        </p:txBody>
      </p:sp>
      <p:sp>
        <p:nvSpPr>
          <p:cNvPr id="5" name="Rectangle: Rounded Corners 4">
            <a:extLst>
              <a:ext uri="{FF2B5EF4-FFF2-40B4-BE49-F238E27FC236}">
                <a16:creationId xmlns:a16="http://schemas.microsoft.com/office/drawing/2014/main" id="{5FF094E2-02BC-E0AB-DDAF-3107B1C90E65}"/>
              </a:ext>
            </a:extLst>
          </p:cNvPr>
          <p:cNvSpPr/>
          <p:nvPr/>
        </p:nvSpPr>
        <p:spPr>
          <a:xfrm>
            <a:off x="115177" y="3062984"/>
            <a:ext cx="1920742" cy="1484851"/>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dirty="0"/>
              <a:t>Gaussian GJF</a:t>
            </a:r>
          </a:p>
          <a:p>
            <a:pPr algn="ctr"/>
            <a:r>
              <a:rPr lang="en-GB" dirty="0"/>
              <a:t>OPT</a:t>
            </a:r>
          </a:p>
          <a:p>
            <a:pPr algn="ctr"/>
            <a:r>
              <a:rPr lang="en-GB" dirty="0"/>
              <a:t>external=</a:t>
            </a:r>
            <a:r>
              <a:rPr lang="en-GB" dirty="0" err="1"/>
              <a:t>MiMe</a:t>
            </a:r>
            <a:endParaRPr lang="en-GB" dirty="0"/>
          </a:p>
        </p:txBody>
      </p:sp>
      <p:sp>
        <p:nvSpPr>
          <p:cNvPr id="7" name="Arrow: Right 6">
            <a:extLst>
              <a:ext uri="{FF2B5EF4-FFF2-40B4-BE49-F238E27FC236}">
                <a16:creationId xmlns:a16="http://schemas.microsoft.com/office/drawing/2014/main" id="{A914DBAA-CAF3-461F-55A7-C3CF0BADB8FD}"/>
              </a:ext>
            </a:extLst>
          </p:cNvPr>
          <p:cNvSpPr/>
          <p:nvPr/>
        </p:nvSpPr>
        <p:spPr>
          <a:xfrm>
            <a:off x="2096118" y="3663770"/>
            <a:ext cx="521515" cy="343949"/>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8" name="Rectangle: Rounded Corners 7">
            <a:extLst>
              <a:ext uri="{FF2B5EF4-FFF2-40B4-BE49-F238E27FC236}">
                <a16:creationId xmlns:a16="http://schemas.microsoft.com/office/drawing/2014/main" id="{2F3F22E0-403A-4B20-93F1-71B2AD29D9C7}"/>
              </a:ext>
            </a:extLst>
          </p:cNvPr>
          <p:cNvSpPr/>
          <p:nvPr/>
        </p:nvSpPr>
        <p:spPr>
          <a:xfrm>
            <a:off x="4738531" y="3080080"/>
            <a:ext cx="1518407" cy="1484851"/>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dirty="0" err="1"/>
              <a:t>MiMe</a:t>
            </a:r>
            <a:endParaRPr lang="en-GB" dirty="0"/>
          </a:p>
        </p:txBody>
      </p:sp>
      <p:sp>
        <p:nvSpPr>
          <p:cNvPr id="10" name="Arrow: Right 9">
            <a:extLst>
              <a:ext uri="{FF2B5EF4-FFF2-40B4-BE49-F238E27FC236}">
                <a16:creationId xmlns:a16="http://schemas.microsoft.com/office/drawing/2014/main" id="{DB775882-B1A2-8480-877A-BD35097D8177}"/>
              </a:ext>
            </a:extLst>
          </p:cNvPr>
          <p:cNvSpPr/>
          <p:nvPr/>
        </p:nvSpPr>
        <p:spPr>
          <a:xfrm>
            <a:off x="6381929" y="3120250"/>
            <a:ext cx="906011" cy="343949"/>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11" name="Arrow: Right 10">
            <a:extLst>
              <a:ext uri="{FF2B5EF4-FFF2-40B4-BE49-F238E27FC236}">
                <a16:creationId xmlns:a16="http://schemas.microsoft.com/office/drawing/2014/main" id="{5413C2C3-F4F0-8CE4-4784-78EF2BCA48AA}"/>
              </a:ext>
            </a:extLst>
          </p:cNvPr>
          <p:cNvSpPr/>
          <p:nvPr/>
        </p:nvSpPr>
        <p:spPr>
          <a:xfrm>
            <a:off x="6402897" y="4155288"/>
            <a:ext cx="906011" cy="343949"/>
          </a:xfrm>
          <a:prstGeom prst="rightArrow">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14" name="Rectangle: Rounded Corners 13">
            <a:extLst>
              <a:ext uri="{FF2B5EF4-FFF2-40B4-BE49-F238E27FC236}">
                <a16:creationId xmlns:a16="http://schemas.microsoft.com/office/drawing/2014/main" id="{BF9311AF-6865-C5A6-FB37-28A8F21B4E9F}"/>
              </a:ext>
            </a:extLst>
          </p:cNvPr>
          <p:cNvSpPr/>
          <p:nvPr/>
        </p:nvSpPr>
        <p:spPr>
          <a:xfrm>
            <a:off x="7396846" y="2888486"/>
            <a:ext cx="1898020" cy="83269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dirty="0"/>
              <a:t>Gaussian GJF</a:t>
            </a:r>
          </a:p>
          <a:p>
            <a:pPr algn="ctr"/>
            <a:r>
              <a:rPr lang="en-GB" dirty="0"/>
              <a:t>FORCE: </a:t>
            </a:r>
          </a:p>
          <a:p>
            <a:pPr algn="ctr"/>
            <a:r>
              <a:rPr lang="en-GB" dirty="0"/>
              <a:t>wb97xd def2svp</a:t>
            </a:r>
          </a:p>
        </p:txBody>
      </p:sp>
      <p:sp>
        <p:nvSpPr>
          <p:cNvPr id="15" name="Rectangle: Rounded Corners 14">
            <a:extLst>
              <a:ext uri="{FF2B5EF4-FFF2-40B4-BE49-F238E27FC236}">
                <a16:creationId xmlns:a16="http://schemas.microsoft.com/office/drawing/2014/main" id="{7D8E2D1D-F443-2E61-7A8A-FB0B4B808A81}"/>
              </a:ext>
            </a:extLst>
          </p:cNvPr>
          <p:cNvSpPr/>
          <p:nvPr/>
        </p:nvSpPr>
        <p:spPr>
          <a:xfrm>
            <a:off x="7402223" y="3824285"/>
            <a:ext cx="1898020" cy="83269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dirty="0"/>
              <a:t>Gaussian GJF</a:t>
            </a:r>
          </a:p>
          <a:p>
            <a:pPr algn="ctr"/>
            <a:r>
              <a:rPr lang="en-GB" dirty="0"/>
              <a:t>FREQ: </a:t>
            </a:r>
          </a:p>
          <a:p>
            <a:pPr algn="ctr"/>
            <a:r>
              <a:rPr lang="en-GB" dirty="0"/>
              <a:t>pm6</a:t>
            </a:r>
          </a:p>
        </p:txBody>
      </p:sp>
      <p:sp>
        <p:nvSpPr>
          <p:cNvPr id="17" name="Arrow: Right 16">
            <a:extLst>
              <a:ext uri="{FF2B5EF4-FFF2-40B4-BE49-F238E27FC236}">
                <a16:creationId xmlns:a16="http://schemas.microsoft.com/office/drawing/2014/main" id="{F2FCC113-E2C2-1B21-F6D8-DFADC8A55EDA}"/>
              </a:ext>
            </a:extLst>
          </p:cNvPr>
          <p:cNvSpPr/>
          <p:nvPr/>
        </p:nvSpPr>
        <p:spPr>
          <a:xfrm>
            <a:off x="9428508" y="3139124"/>
            <a:ext cx="906011" cy="343949"/>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19" name="TextBox 18">
            <a:extLst>
              <a:ext uri="{FF2B5EF4-FFF2-40B4-BE49-F238E27FC236}">
                <a16:creationId xmlns:a16="http://schemas.microsoft.com/office/drawing/2014/main" id="{35C6B423-D0CD-C3AD-DECC-1AF32D8566F8}"/>
              </a:ext>
            </a:extLst>
          </p:cNvPr>
          <p:cNvSpPr txBox="1"/>
          <p:nvPr/>
        </p:nvSpPr>
        <p:spPr>
          <a:xfrm>
            <a:off x="6361656" y="3852189"/>
            <a:ext cx="885043" cy="307777"/>
          </a:xfrm>
          <a:prstGeom prst="rect">
            <a:avLst/>
          </a:prstGeom>
          <a:noFill/>
        </p:spPr>
        <p:txBody>
          <a:bodyPr wrap="square" rtlCol="0">
            <a:spAutoFit/>
          </a:bodyPr>
          <a:lstStyle/>
          <a:p>
            <a:r>
              <a:rPr lang="en-GB" sz="1400" b="1" dirty="0" err="1"/>
              <a:t>deriv</a:t>
            </a:r>
            <a:r>
              <a:rPr lang="en-GB" sz="1400" b="1" dirty="0"/>
              <a:t> = 2</a:t>
            </a:r>
          </a:p>
        </p:txBody>
      </p:sp>
      <p:sp>
        <p:nvSpPr>
          <p:cNvPr id="20" name="TextBox 19">
            <a:extLst>
              <a:ext uri="{FF2B5EF4-FFF2-40B4-BE49-F238E27FC236}">
                <a16:creationId xmlns:a16="http://schemas.microsoft.com/office/drawing/2014/main" id="{4EF1DAC8-D940-40E0-868E-B2BCD8BEBD20}"/>
              </a:ext>
            </a:extLst>
          </p:cNvPr>
          <p:cNvSpPr txBox="1"/>
          <p:nvPr/>
        </p:nvSpPr>
        <p:spPr>
          <a:xfrm>
            <a:off x="6286995" y="2765013"/>
            <a:ext cx="947253" cy="307777"/>
          </a:xfrm>
          <a:prstGeom prst="rect">
            <a:avLst/>
          </a:prstGeom>
          <a:noFill/>
        </p:spPr>
        <p:txBody>
          <a:bodyPr wrap="square" rtlCol="0">
            <a:spAutoFit/>
          </a:bodyPr>
          <a:lstStyle/>
          <a:p>
            <a:r>
              <a:rPr lang="en-GB" sz="1400" b="1" dirty="0" err="1"/>
              <a:t>deriv</a:t>
            </a:r>
            <a:r>
              <a:rPr lang="en-GB" sz="1400" b="1" dirty="0"/>
              <a:t> &gt;= 1</a:t>
            </a:r>
          </a:p>
        </p:txBody>
      </p:sp>
      <p:sp>
        <p:nvSpPr>
          <p:cNvPr id="21" name="TextBox 20">
            <a:extLst>
              <a:ext uri="{FF2B5EF4-FFF2-40B4-BE49-F238E27FC236}">
                <a16:creationId xmlns:a16="http://schemas.microsoft.com/office/drawing/2014/main" id="{1EB06EC8-BE21-AC92-CA07-957750213CD4}"/>
              </a:ext>
            </a:extLst>
          </p:cNvPr>
          <p:cNvSpPr txBox="1"/>
          <p:nvPr/>
        </p:nvSpPr>
        <p:spPr>
          <a:xfrm>
            <a:off x="9505781" y="2858676"/>
            <a:ext cx="631986" cy="307777"/>
          </a:xfrm>
          <a:prstGeom prst="rect">
            <a:avLst/>
          </a:prstGeom>
          <a:noFill/>
        </p:spPr>
        <p:txBody>
          <a:bodyPr wrap="square" rtlCol="0">
            <a:spAutoFit/>
          </a:bodyPr>
          <a:lstStyle/>
          <a:p>
            <a:r>
              <a:rPr lang="en-GB" sz="1400" b="1" dirty="0"/>
              <a:t>E,D,F</a:t>
            </a:r>
          </a:p>
        </p:txBody>
      </p:sp>
      <p:sp>
        <p:nvSpPr>
          <p:cNvPr id="22" name="Arrow: Right 21">
            <a:extLst>
              <a:ext uri="{FF2B5EF4-FFF2-40B4-BE49-F238E27FC236}">
                <a16:creationId xmlns:a16="http://schemas.microsoft.com/office/drawing/2014/main" id="{236C03A3-A367-6E77-D251-2B913F850026}"/>
              </a:ext>
            </a:extLst>
          </p:cNvPr>
          <p:cNvSpPr/>
          <p:nvPr/>
        </p:nvSpPr>
        <p:spPr>
          <a:xfrm>
            <a:off x="9407537" y="4112602"/>
            <a:ext cx="906011" cy="343949"/>
          </a:xfrm>
          <a:prstGeom prst="rightArrow">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23" name="TextBox 22">
            <a:extLst>
              <a:ext uri="{FF2B5EF4-FFF2-40B4-BE49-F238E27FC236}">
                <a16:creationId xmlns:a16="http://schemas.microsoft.com/office/drawing/2014/main" id="{3D870681-60F9-D98E-BF32-9B17F2648D8C}"/>
              </a:ext>
            </a:extLst>
          </p:cNvPr>
          <p:cNvSpPr txBox="1"/>
          <p:nvPr/>
        </p:nvSpPr>
        <p:spPr>
          <a:xfrm>
            <a:off x="9640334" y="3859482"/>
            <a:ext cx="362823" cy="307777"/>
          </a:xfrm>
          <a:prstGeom prst="rect">
            <a:avLst/>
          </a:prstGeom>
          <a:noFill/>
        </p:spPr>
        <p:txBody>
          <a:bodyPr wrap="square" rtlCol="0">
            <a:spAutoFit/>
          </a:bodyPr>
          <a:lstStyle/>
          <a:p>
            <a:r>
              <a:rPr lang="en-GB" sz="1400" b="1" dirty="0"/>
              <a:t>H</a:t>
            </a:r>
          </a:p>
        </p:txBody>
      </p:sp>
      <p:sp>
        <p:nvSpPr>
          <p:cNvPr id="24" name="Rectangle: Rounded Corners 23">
            <a:extLst>
              <a:ext uri="{FF2B5EF4-FFF2-40B4-BE49-F238E27FC236}">
                <a16:creationId xmlns:a16="http://schemas.microsoft.com/office/drawing/2014/main" id="{6442A37D-AE26-14C5-282A-D076C32ED992}"/>
              </a:ext>
            </a:extLst>
          </p:cNvPr>
          <p:cNvSpPr/>
          <p:nvPr/>
        </p:nvSpPr>
        <p:spPr>
          <a:xfrm>
            <a:off x="10567316" y="3036815"/>
            <a:ext cx="1271620" cy="1645334"/>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dirty="0"/>
              <a:t>.</a:t>
            </a:r>
            <a:r>
              <a:rPr lang="en-GB" dirty="0" err="1"/>
              <a:t>Eou</a:t>
            </a:r>
            <a:endParaRPr lang="en-GB" dirty="0"/>
          </a:p>
          <a:p>
            <a:pPr algn="ctr"/>
            <a:r>
              <a:rPr lang="en-GB" dirty="0"/>
              <a:t>E</a:t>
            </a:r>
            <a:r>
              <a:rPr lang="en-GB"/>
              <a:t>, D,</a:t>
            </a:r>
            <a:endParaRPr lang="en-GB" dirty="0"/>
          </a:p>
          <a:p>
            <a:pPr algn="ctr"/>
            <a:r>
              <a:rPr lang="en-GB"/>
              <a:t>F,</a:t>
            </a:r>
            <a:endParaRPr lang="en-GB" dirty="0"/>
          </a:p>
          <a:p>
            <a:pPr algn="ctr"/>
            <a:r>
              <a:rPr lang="en-GB" dirty="0"/>
              <a:t>H</a:t>
            </a:r>
          </a:p>
        </p:txBody>
      </p:sp>
      <p:sp>
        <p:nvSpPr>
          <p:cNvPr id="26" name="Rectangle: Rounded Corners 25">
            <a:extLst>
              <a:ext uri="{FF2B5EF4-FFF2-40B4-BE49-F238E27FC236}">
                <a16:creationId xmlns:a16="http://schemas.microsoft.com/office/drawing/2014/main" id="{EF09A0E2-BBB8-58DC-2911-26CF570C81D8}"/>
              </a:ext>
            </a:extLst>
          </p:cNvPr>
          <p:cNvSpPr/>
          <p:nvPr/>
        </p:nvSpPr>
        <p:spPr>
          <a:xfrm>
            <a:off x="2758553" y="2959626"/>
            <a:ext cx="1271620" cy="1645334"/>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dirty="0"/>
              <a:t>.Ein</a:t>
            </a:r>
          </a:p>
          <a:p>
            <a:pPr algn="ctr"/>
            <a:r>
              <a:rPr lang="en-GB" dirty="0" err="1"/>
              <a:t>deriv</a:t>
            </a:r>
            <a:r>
              <a:rPr lang="en-GB" dirty="0"/>
              <a:t>=N</a:t>
            </a:r>
          </a:p>
          <a:p>
            <a:pPr algn="ctr"/>
            <a:r>
              <a:rPr lang="en-GB" dirty="0" err="1"/>
              <a:t>Geom</a:t>
            </a:r>
            <a:endParaRPr lang="en-GB" dirty="0"/>
          </a:p>
        </p:txBody>
      </p:sp>
      <p:sp>
        <p:nvSpPr>
          <p:cNvPr id="27" name="Arrow: Right 26">
            <a:extLst>
              <a:ext uri="{FF2B5EF4-FFF2-40B4-BE49-F238E27FC236}">
                <a16:creationId xmlns:a16="http://schemas.microsoft.com/office/drawing/2014/main" id="{119FC63B-4522-C528-9BF7-201639BC21E8}"/>
              </a:ext>
            </a:extLst>
          </p:cNvPr>
          <p:cNvSpPr/>
          <p:nvPr/>
        </p:nvSpPr>
        <p:spPr>
          <a:xfrm>
            <a:off x="4137467" y="3663770"/>
            <a:ext cx="521515" cy="343949"/>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28" name="Rectangle 27">
            <a:extLst>
              <a:ext uri="{FF2B5EF4-FFF2-40B4-BE49-F238E27FC236}">
                <a16:creationId xmlns:a16="http://schemas.microsoft.com/office/drawing/2014/main" id="{4D975312-FF52-F0DE-BEFB-71B4416965B2}"/>
              </a:ext>
            </a:extLst>
          </p:cNvPr>
          <p:cNvSpPr/>
          <p:nvPr/>
        </p:nvSpPr>
        <p:spPr>
          <a:xfrm>
            <a:off x="11090246" y="4748169"/>
            <a:ext cx="263553" cy="85567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Rectangle 29">
            <a:extLst>
              <a:ext uri="{FF2B5EF4-FFF2-40B4-BE49-F238E27FC236}">
                <a16:creationId xmlns:a16="http://schemas.microsoft.com/office/drawing/2014/main" id="{7EE4A74B-1FC2-2451-CD6D-50024F45C6DF}"/>
              </a:ext>
            </a:extLst>
          </p:cNvPr>
          <p:cNvSpPr/>
          <p:nvPr/>
        </p:nvSpPr>
        <p:spPr>
          <a:xfrm rot="5400000">
            <a:off x="5976107" y="312141"/>
            <a:ext cx="263553" cy="1031985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Arrow: Up 31">
            <a:extLst>
              <a:ext uri="{FF2B5EF4-FFF2-40B4-BE49-F238E27FC236}">
                <a16:creationId xmlns:a16="http://schemas.microsoft.com/office/drawing/2014/main" id="{828F4275-DC63-AA85-74EA-7B6A33CC61B8}"/>
              </a:ext>
            </a:extLst>
          </p:cNvPr>
          <p:cNvSpPr/>
          <p:nvPr/>
        </p:nvSpPr>
        <p:spPr>
          <a:xfrm>
            <a:off x="814789" y="4604960"/>
            <a:ext cx="545284" cy="758854"/>
          </a:xfrm>
          <a:prstGeom prst="up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8911147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964151-439D-3824-6FDA-ADB8ED64DFD6}"/>
              </a:ext>
            </a:extLst>
          </p:cNvPr>
          <p:cNvSpPr>
            <a:spLocks noGrp="1"/>
          </p:cNvSpPr>
          <p:nvPr>
            <p:ph type="title"/>
          </p:nvPr>
        </p:nvSpPr>
        <p:spPr>
          <a:xfrm>
            <a:off x="838200" y="173047"/>
            <a:ext cx="10515600" cy="1052642"/>
          </a:xfrm>
        </p:spPr>
        <p:txBody>
          <a:bodyPr>
            <a:normAutofit/>
          </a:bodyPr>
          <a:lstStyle/>
          <a:p>
            <a:r>
              <a:rPr lang="en-GB" dirty="0">
                <a:latin typeface="Arial" panose="020B0604020202020204" pitchFamily="34" charset="0"/>
                <a:cs typeface="Arial" panose="020B0604020202020204" pitchFamily="34" charset="0"/>
              </a:rPr>
              <a:t>External keyword for Gaussian interface</a:t>
            </a:r>
          </a:p>
        </p:txBody>
      </p:sp>
      <p:sp>
        <p:nvSpPr>
          <p:cNvPr id="5" name="TextBox 4">
            <a:extLst>
              <a:ext uri="{FF2B5EF4-FFF2-40B4-BE49-F238E27FC236}">
                <a16:creationId xmlns:a16="http://schemas.microsoft.com/office/drawing/2014/main" id="{2AA65F43-5487-1CD0-45AE-41F32D605255}"/>
              </a:ext>
            </a:extLst>
          </p:cNvPr>
          <p:cNvSpPr txBox="1"/>
          <p:nvPr/>
        </p:nvSpPr>
        <p:spPr>
          <a:xfrm>
            <a:off x="965899" y="1703861"/>
            <a:ext cx="9880600" cy="4616648"/>
          </a:xfrm>
          <a:prstGeom prst="rect">
            <a:avLst/>
          </a:prstGeom>
          <a:noFill/>
        </p:spPr>
        <p:txBody>
          <a:bodyPr wrap="square" rtlCol="0">
            <a:spAutoFit/>
          </a:bodyPr>
          <a:lstStyle/>
          <a:p>
            <a:pPr marL="342900" indent="-342900">
              <a:buAutoNum type="arabicPeriod"/>
            </a:pPr>
            <a:r>
              <a:rPr lang="en-GB" sz="1400" dirty="0">
                <a:latin typeface="Arial" panose="020B0604020202020204" pitchFamily="34" charset="0"/>
                <a:cs typeface="Arial" panose="020B0604020202020204" pitchFamily="34" charset="0"/>
              </a:rPr>
              <a:t>Currently </a:t>
            </a:r>
            <a:r>
              <a:rPr lang="en-GB" sz="1400" dirty="0" err="1">
                <a:latin typeface="Arial" panose="020B0604020202020204" pitchFamily="34" charset="0"/>
                <a:cs typeface="Arial" panose="020B0604020202020204" pitchFamily="34" charset="0"/>
              </a:rPr>
              <a:t>MiMe</a:t>
            </a:r>
            <a:r>
              <a:rPr lang="en-GB" sz="1400" dirty="0">
                <a:latin typeface="Arial" panose="020B0604020202020204" pitchFamily="34" charset="0"/>
                <a:cs typeface="Arial" panose="020B0604020202020204" pitchFamily="34" charset="0"/>
              </a:rPr>
              <a:t> does not replicate the results obtained by using an external frequency calculation, reading in the Hessians via the </a:t>
            </a:r>
            <a:r>
              <a:rPr lang="en-GB" sz="1400" dirty="0">
                <a:latin typeface="Consolas" panose="020B0609020204030204" pitchFamily="49" charset="0"/>
                <a:cs typeface="Arial" panose="020B0604020202020204" pitchFamily="34" charset="0"/>
              </a:rPr>
              <a:t>opt=</a:t>
            </a:r>
            <a:r>
              <a:rPr lang="en-GB" sz="1400" dirty="0" err="1">
                <a:latin typeface="Consolas" panose="020B0609020204030204" pitchFamily="49" charset="0"/>
                <a:cs typeface="Arial" panose="020B0604020202020204" pitchFamily="34" charset="0"/>
              </a:rPr>
              <a:t>readfc</a:t>
            </a:r>
            <a:r>
              <a:rPr lang="en-GB" sz="1400" dirty="0">
                <a:latin typeface="Arial" panose="020B0604020202020204" pitchFamily="34" charset="0"/>
                <a:cs typeface="Arial" panose="020B0604020202020204" pitchFamily="34" charset="0"/>
              </a:rPr>
              <a:t> keyword argument. The calculations begin very similarly, with the </a:t>
            </a:r>
            <a:r>
              <a:rPr lang="en-GB" sz="1400" b="1" dirty="0">
                <a:latin typeface="Arial" panose="020B0604020202020204" pitchFamily="34" charset="0"/>
                <a:cs typeface="Arial" panose="020B0604020202020204" pitchFamily="34" charset="0"/>
              </a:rPr>
              <a:t>identical</a:t>
            </a:r>
            <a:r>
              <a:rPr lang="en-GB" sz="1400" dirty="0">
                <a:latin typeface="Arial" panose="020B0604020202020204" pitchFamily="34" charset="0"/>
                <a:cs typeface="Arial" panose="020B0604020202020204" pitchFamily="34" charset="0"/>
              </a:rPr>
              <a:t> Forces and </a:t>
            </a:r>
            <a:r>
              <a:rPr lang="en-GB" sz="1400" b="1" dirty="0">
                <a:latin typeface="Arial" panose="020B0604020202020204" pitchFamily="34" charset="0"/>
                <a:cs typeface="Arial" panose="020B0604020202020204" pitchFamily="34" charset="0"/>
              </a:rPr>
              <a:t>similar</a:t>
            </a:r>
            <a:r>
              <a:rPr lang="en-GB" sz="1400" dirty="0">
                <a:latin typeface="Arial" panose="020B0604020202020204" pitchFamily="34" charset="0"/>
                <a:cs typeface="Arial" panose="020B0604020202020204" pitchFamily="34" charset="0"/>
              </a:rPr>
              <a:t> Eigenvalues but these numbers </a:t>
            </a:r>
            <a:r>
              <a:rPr lang="en-GB" sz="1400" b="1" dirty="0">
                <a:latin typeface="Arial" panose="020B0604020202020204" pitchFamily="34" charset="0"/>
                <a:cs typeface="Arial" panose="020B0604020202020204" pitchFamily="34" charset="0"/>
              </a:rPr>
              <a:t>diverge</a:t>
            </a:r>
            <a:r>
              <a:rPr lang="en-GB" sz="1400" dirty="0">
                <a:latin typeface="Arial" panose="020B0604020202020204" pitchFamily="34" charset="0"/>
                <a:cs typeface="Arial" panose="020B0604020202020204" pitchFamily="34" charset="0"/>
              </a:rPr>
              <a:t> the longer the calculation goes on for – leading to slightly more steps being taken with External and therefore taking longer: </a:t>
            </a:r>
          </a:p>
          <a:p>
            <a:pPr marL="342900" indent="-342900">
              <a:buAutoNum type="arabicPeriod"/>
            </a:pPr>
            <a:endParaRPr lang="en-GB" sz="1400" dirty="0">
              <a:latin typeface="Arial" panose="020B0604020202020204" pitchFamily="34" charset="0"/>
              <a:cs typeface="Arial" panose="020B0604020202020204" pitchFamily="34" charset="0"/>
            </a:endParaRPr>
          </a:p>
          <a:p>
            <a:pPr marL="342900" indent="-342900">
              <a:buAutoNum type="arabicPeriod"/>
            </a:pPr>
            <a:r>
              <a:rPr lang="en-GB" sz="1400" dirty="0">
                <a:latin typeface="Arial" panose="020B0604020202020204" pitchFamily="34" charset="0"/>
                <a:cs typeface="Arial" panose="020B0604020202020204" pitchFamily="34" charset="0"/>
              </a:rPr>
              <a:t>Currently testing on DA-1_2 (acrolein Diels-Alder dimerization) at </a:t>
            </a:r>
            <a:r>
              <a:rPr lang="en-GB" sz="1400" b="1" dirty="0">
                <a:latin typeface="Arial" panose="020B0604020202020204" pitchFamily="34" charset="0"/>
                <a:cs typeface="Arial" panose="020B0604020202020204" pitchFamily="34" charset="0"/>
              </a:rPr>
              <a:t>23 steps vs 21 steps </a:t>
            </a:r>
            <a:r>
              <a:rPr lang="en-GB" sz="1400" dirty="0">
                <a:latin typeface="Arial" panose="020B0604020202020204" pitchFamily="34" charset="0"/>
                <a:cs typeface="Arial" panose="020B0604020202020204" pitchFamily="34" charset="0"/>
              </a:rPr>
              <a:t>and on TS_68 (</a:t>
            </a:r>
            <a:r>
              <a:rPr lang="en-GB" sz="1400" dirty="0" err="1">
                <a:latin typeface="Arial" panose="020B0604020202020204" pitchFamily="34" charset="0"/>
                <a:cs typeface="Arial" panose="020B0604020202020204" pitchFamily="34" charset="0"/>
              </a:rPr>
              <a:t>uncatalysed</a:t>
            </a:r>
            <a:r>
              <a:rPr lang="en-GB" sz="1400" dirty="0">
                <a:latin typeface="Arial" panose="020B0604020202020204" pitchFamily="34" charset="0"/>
                <a:cs typeface="Arial" panose="020B0604020202020204" pitchFamily="34" charset="0"/>
              </a:rPr>
              <a:t> </a:t>
            </a:r>
            <a:r>
              <a:rPr lang="en-GB" sz="1400" dirty="0" err="1">
                <a:latin typeface="Arial" panose="020B0604020202020204" pitchFamily="34" charset="0"/>
                <a:cs typeface="Arial" panose="020B0604020202020204" pitchFamily="34" charset="0"/>
              </a:rPr>
              <a:t>aza</a:t>
            </a:r>
            <a:r>
              <a:rPr lang="en-GB" sz="1400" dirty="0">
                <a:latin typeface="Arial" panose="020B0604020202020204" pitchFamily="34" charset="0"/>
                <a:cs typeface="Arial" panose="020B0604020202020204" pitchFamily="34" charset="0"/>
              </a:rPr>
              <a:t>-Michael reaction) at </a:t>
            </a:r>
            <a:r>
              <a:rPr lang="en-GB" sz="1400" b="1" dirty="0">
                <a:latin typeface="Arial" panose="020B0604020202020204" pitchFamily="34" charset="0"/>
                <a:cs typeface="Arial" panose="020B0604020202020204" pitchFamily="34" charset="0"/>
              </a:rPr>
              <a:t>42 steps vs 42 steps </a:t>
            </a:r>
            <a:r>
              <a:rPr lang="en-GB" sz="1400" dirty="0">
                <a:latin typeface="Arial" panose="020B0604020202020204" pitchFamily="34" charset="0"/>
                <a:cs typeface="Arial" panose="020B0604020202020204" pitchFamily="34" charset="0"/>
              </a:rPr>
              <a:t>for </a:t>
            </a:r>
            <a:r>
              <a:rPr lang="en-GB" sz="1400" b="1" dirty="0" err="1">
                <a:latin typeface="Consolas" panose="020B0609020204030204" pitchFamily="49" charset="0"/>
                <a:cs typeface="Arial" panose="020B0604020202020204" pitchFamily="34" charset="0"/>
              </a:rPr>
              <a:t>calcfc</a:t>
            </a:r>
            <a:endParaRPr lang="en-GB" sz="1400" b="1" dirty="0">
              <a:latin typeface="Consolas" panose="020B0609020204030204" pitchFamily="49" charset="0"/>
              <a:cs typeface="Arial" panose="020B0604020202020204" pitchFamily="34" charset="0"/>
            </a:endParaRPr>
          </a:p>
          <a:p>
            <a:pPr marL="342900" indent="-342900">
              <a:buAutoNum type="arabicPeriod"/>
            </a:pPr>
            <a:endParaRPr lang="en-GB" sz="1400" dirty="0">
              <a:latin typeface="Arial" panose="020B0604020202020204" pitchFamily="34" charset="0"/>
              <a:cs typeface="Arial" panose="020B0604020202020204" pitchFamily="34" charset="0"/>
            </a:endParaRPr>
          </a:p>
          <a:p>
            <a:pPr marL="342900" indent="-342900">
              <a:buAutoNum type="arabicPeriod"/>
            </a:pPr>
            <a:r>
              <a:rPr lang="en-GB" sz="1400" dirty="0">
                <a:latin typeface="Arial" panose="020B0604020202020204" pitchFamily="34" charset="0"/>
                <a:cs typeface="Arial" panose="020B0604020202020204" pitchFamily="34" charset="0"/>
              </a:rPr>
              <a:t>One possibility is that each Freq calculation involves a putative Berny optimisation step, and the Hessian after optimisation is what is used by </a:t>
            </a:r>
            <a:r>
              <a:rPr lang="en-GB" sz="1400" dirty="0" err="1">
                <a:latin typeface="Consolas" panose="020B0609020204030204" pitchFamily="49" charset="0"/>
                <a:cs typeface="Arial" panose="020B0604020202020204" pitchFamily="34" charset="0"/>
              </a:rPr>
              <a:t>readfc</a:t>
            </a:r>
            <a:r>
              <a:rPr lang="en-GB" sz="1400" dirty="0">
                <a:latin typeface="Arial" panose="020B0604020202020204" pitchFamily="34" charset="0"/>
                <a:cs typeface="Arial" panose="020B0604020202020204" pitchFamily="34" charset="0"/>
              </a:rPr>
              <a:t> whereas the Hessian before optimisation is used by </a:t>
            </a:r>
            <a:r>
              <a:rPr lang="en-GB" sz="1400" dirty="0">
                <a:latin typeface="Consolas" panose="020B0609020204030204" pitchFamily="49" charset="0"/>
                <a:cs typeface="Arial" panose="020B0604020202020204" pitchFamily="34" charset="0"/>
              </a:rPr>
              <a:t>External </a:t>
            </a:r>
            <a:r>
              <a:rPr lang="en-GB" sz="1400" dirty="0">
                <a:latin typeface="Arial" panose="020B0604020202020204" pitchFamily="34" charset="0"/>
                <a:cs typeface="Arial" panose="020B0604020202020204" pitchFamily="34" charset="0"/>
              </a:rPr>
              <a:t>(or vice versa). i.e. the Hessians are incorrect from the start (or from the 2</a:t>
            </a:r>
            <a:r>
              <a:rPr lang="en-GB" sz="1400" baseline="30000" dirty="0">
                <a:latin typeface="Arial" panose="020B0604020202020204" pitchFamily="34" charset="0"/>
                <a:cs typeface="Arial" panose="020B0604020202020204" pitchFamily="34" charset="0"/>
              </a:rPr>
              <a:t>nd</a:t>
            </a:r>
            <a:r>
              <a:rPr lang="en-GB" sz="1400" dirty="0">
                <a:latin typeface="Arial" panose="020B0604020202020204" pitchFamily="34" charset="0"/>
                <a:cs typeface="Arial" panose="020B0604020202020204" pitchFamily="34" charset="0"/>
              </a:rPr>
              <a:t> step onwards)</a:t>
            </a:r>
          </a:p>
          <a:p>
            <a:pPr marL="342900" indent="-342900">
              <a:buAutoNum type="arabicPeriod"/>
            </a:pPr>
            <a:endParaRPr lang="en-GB" sz="1400" dirty="0">
              <a:latin typeface="Arial" panose="020B0604020202020204" pitchFamily="34" charset="0"/>
              <a:cs typeface="Arial" panose="020B0604020202020204" pitchFamily="34" charset="0"/>
            </a:endParaRPr>
          </a:p>
          <a:p>
            <a:pPr marL="342900" indent="-342900">
              <a:buAutoNum type="arabicPeriod"/>
            </a:pPr>
            <a:r>
              <a:rPr lang="en-GB" sz="1400" dirty="0">
                <a:latin typeface="Arial" panose="020B0604020202020204" pitchFamily="34" charset="0"/>
                <a:cs typeface="Arial" panose="020B0604020202020204" pitchFamily="34" charset="0"/>
              </a:rPr>
              <a:t>Another explanation is that the Hessians begin the same but are </a:t>
            </a:r>
            <a:r>
              <a:rPr lang="en-GB" sz="1400" b="1" dirty="0">
                <a:latin typeface="Arial" panose="020B0604020202020204" pitchFamily="34" charset="0"/>
                <a:cs typeface="Arial" panose="020B0604020202020204" pitchFamily="34" charset="0"/>
              </a:rPr>
              <a:t>updated</a:t>
            </a:r>
            <a:r>
              <a:rPr lang="en-GB" sz="1400" dirty="0">
                <a:latin typeface="Arial" panose="020B0604020202020204" pitchFamily="34" charset="0"/>
                <a:cs typeface="Arial" panose="020B0604020202020204" pitchFamily="34" charset="0"/>
              </a:rPr>
              <a:t> in different ways by the Berny / LBFGS update scheme over the course of optimisation.</a:t>
            </a:r>
          </a:p>
          <a:p>
            <a:pPr marL="342900" indent="-342900">
              <a:buAutoNum type="arabicPeriod"/>
            </a:pPr>
            <a:endParaRPr lang="en-GB" sz="1400" dirty="0">
              <a:latin typeface="Arial" panose="020B0604020202020204" pitchFamily="34" charset="0"/>
              <a:cs typeface="Arial" panose="020B0604020202020204" pitchFamily="34" charset="0"/>
            </a:endParaRPr>
          </a:p>
          <a:p>
            <a:pPr marL="342900" indent="-342900">
              <a:buAutoNum type="arabicPeriod"/>
            </a:pPr>
            <a:r>
              <a:rPr lang="en-GB" sz="1400" dirty="0">
                <a:latin typeface="Arial" panose="020B0604020202020204" pitchFamily="34" charset="0"/>
                <a:cs typeface="Arial" panose="020B0604020202020204" pitchFamily="34" charset="0"/>
              </a:rPr>
              <a:t>It would be worth getting the </a:t>
            </a:r>
            <a:r>
              <a:rPr lang="en-GB" sz="1400" b="1" dirty="0">
                <a:latin typeface="Consolas" panose="020B0609020204030204" pitchFamily="49" charset="0"/>
                <a:cs typeface="Arial" panose="020B0604020202020204" pitchFamily="34" charset="0"/>
              </a:rPr>
              <a:t>External</a:t>
            </a:r>
            <a:r>
              <a:rPr lang="en-GB" sz="1400" dirty="0">
                <a:latin typeface="Arial" panose="020B0604020202020204" pitchFamily="34" charset="0"/>
                <a:cs typeface="Arial" panose="020B0604020202020204" pitchFamily="34" charset="0"/>
              </a:rPr>
              <a:t> keyword to work, since this would allow us to intercept the low-level Hessian and improve it with ML before passing it back to G16, and because the process is more self-contained (no explicit Freq calculations).</a:t>
            </a:r>
          </a:p>
          <a:p>
            <a:pPr marL="342900" indent="-342900">
              <a:buAutoNum type="arabicPeriod"/>
            </a:pPr>
            <a:endParaRPr lang="en-GB" sz="1400" dirty="0">
              <a:latin typeface="Arial" panose="020B0604020202020204" pitchFamily="34" charset="0"/>
              <a:cs typeface="Arial" panose="020B0604020202020204" pitchFamily="34" charset="0"/>
            </a:endParaRPr>
          </a:p>
          <a:p>
            <a:pPr marL="342900" indent="-342900">
              <a:buAutoNum type="arabicPeriod"/>
            </a:pPr>
            <a:r>
              <a:rPr lang="en-GB" sz="1400" dirty="0">
                <a:latin typeface="Arial" panose="020B0604020202020204" pitchFamily="34" charset="0"/>
                <a:cs typeface="Arial" panose="020B0604020202020204" pitchFamily="34" charset="0"/>
              </a:rPr>
              <a:t>The problem is likely to involve the use of the Hessian and Forces in converting between Cartesian coordinates and Internal Coordinates – when mixed Hessians and Forces are used the change of coordinates introduces an error</a:t>
            </a:r>
          </a:p>
        </p:txBody>
      </p:sp>
    </p:spTree>
    <p:extLst>
      <p:ext uri="{BB962C8B-B14F-4D97-AF65-F5344CB8AC3E}">
        <p14:creationId xmlns:p14="http://schemas.microsoft.com/office/powerpoint/2010/main" val="17747688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964151-439D-3824-6FDA-ADB8ED64DFD6}"/>
              </a:ext>
            </a:extLst>
          </p:cNvPr>
          <p:cNvSpPr>
            <a:spLocks noGrp="1"/>
          </p:cNvSpPr>
          <p:nvPr>
            <p:ph type="title"/>
          </p:nvPr>
        </p:nvSpPr>
        <p:spPr>
          <a:xfrm>
            <a:off x="838200" y="173047"/>
            <a:ext cx="10515600" cy="1052642"/>
          </a:xfrm>
        </p:spPr>
        <p:txBody>
          <a:bodyPr>
            <a:normAutofit/>
          </a:bodyPr>
          <a:lstStyle/>
          <a:p>
            <a:r>
              <a:rPr lang="en-GB" dirty="0">
                <a:latin typeface="Arial" panose="020B0604020202020204" pitchFamily="34" charset="0"/>
                <a:cs typeface="Arial" panose="020B0604020202020204" pitchFamily="34" charset="0"/>
              </a:rPr>
              <a:t>External keyword for Gaussian interface</a:t>
            </a:r>
          </a:p>
        </p:txBody>
      </p:sp>
      <p:sp>
        <p:nvSpPr>
          <p:cNvPr id="5" name="TextBox 4">
            <a:extLst>
              <a:ext uri="{FF2B5EF4-FFF2-40B4-BE49-F238E27FC236}">
                <a16:creationId xmlns:a16="http://schemas.microsoft.com/office/drawing/2014/main" id="{2AA65F43-5487-1CD0-45AE-41F32D605255}"/>
              </a:ext>
            </a:extLst>
          </p:cNvPr>
          <p:cNvSpPr txBox="1"/>
          <p:nvPr/>
        </p:nvSpPr>
        <p:spPr>
          <a:xfrm>
            <a:off x="949122" y="1905506"/>
            <a:ext cx="9880600" cy="3077766"/>
          </a:xfrm>
          <a:prstGeom prst="rect">
            <a:avLst/>
          </a:prstGeom>
          <a:noFill/>
        </p:spPr>
        <p:txBody>
          <a:bodyPr wrap="square" rtlCol="0">
            <a:spAutoFit/>
          </a:bodyPr>
          <a:lstStyle/>
          <a:p>
            <a:r>
              <a:rPr lang="en-GB" dirty="0">
                <a:latin typeface="Arial" panose="020B0604020202020204" pitchFamily="34" charset="0"/>
                <a:cs typeface="Arial" panose="020B0604020202020204" pitchFamily="34" charset="0"/>
              </a:rPr>
              <a:t>Once the </a:t>
            </a:r>
            <a:r>
              <a:rPr lang="en-GB" sz="1600" dirty="0">
                <a:latin typeface="Consolas" panose="020B0609020204030204" pitchFamily="49" charset="0"/>
                <a:cs typeface="Arial" panose="020B0604020202020204" pitchFamily="34" charset="0"/>
              </a:rPr>
              <a:t>external</a:t>
            </a:r>
            <a:r>
              <a:rPr lang="en-GB" dirty="0">
                <a:latin typeface="Arial" panose="020B0604020202020204" pitchFamily="34" charset="0"/>
                <a:cs typeface="Arial" panose="020B0604020202020204" pitchFamily="34" charset="0"/>
              </a:rPr>
              <a:t> keyword is able to replicate the optimisation results for </a:t>
            </a:r>
            <a:r>
              <a:rPr lang="en-GB" sz="1600" dirty="0" err="1">
                <a:latin typeface="Consolas" panose="020B0609020204030204" pitchFamily="49" charset="0"/>
                <a:cs typeface="Arial" panose="020B0604020202020204" pitchFamily="34" charset="0"/>
              </a:rPr>
              <a:t>readfc</a:t>
            </a:r>
            <a:r>
              <a:rPr lang="en-GB" sz="1600" dirty="0">
                <a:latin typeface="Consolas" panose="020B0609020204030204" pitchFamily="49" charset="0"/>
                <a:cs typeface="Arial" panose="020B0604020202020204" pitchFamily="34" charset="0"/>
              </a:rPr>
              <a:t>:</a:t>
            </a:r>
          </a:p>
          <a:p>
            <a:endParaRPr lang="en-GB" sz="1600" dirty="0">
              <a:latin typeface="Consolas" panose="020B0609020204030204" pitchFamily="49" charset="0"/>
              <a:cs typeface="Arial" panose="020B0604020202020204" pitchFamily="34" charset="0"/>
            </a:endParaRPr>
          </a:p>
          <a:p>
            <a:endParaRPr lang="en-GB" sz="1600" dirty="0">
              <a:latin typeface="Consolas" panose="020B0609020204030204" pitchFamily="49" charset="0"/>
              <a:cs typeface="Arial" panose="020B0604020202020204" pitchFamily="34" charset="0"/>
            </a:endParaRPr>
          </a:p>
          <a:p>
            <a:pPr marL="342900" indent="-342900">
              <a:buAutoNum type="arabicPeriod"/>
            </a:pPr>
            <a:r>
              <a:rPr lang="en-GB" dirty="0">
                <a:latin typeface="Arial" panose="020B0604020202020204" pitchFamily="34" charset="0"/>
                <a:cs typeface="Arial" panose="020B0604020202020204" pitchFamily="34" charset="0"/>
              </a:rPr>
              <a:t>Investigate different frequencies of Hessian calculation using </a:t>
            </a:r>
            <a:r>
              <a:rPr lang="en-GB" dirty="0">
                <a:latin typeface="Consolas" panose="020B0609020204030204" pitchFamily="49" charset="0"/>
                <a:cs typeface="Arial" panose="020B0604020202020204" pitchFamily="34" charset="0"/>
              </a:rPr>
              <a:t>opt=(</a:t>
            </a:r>
            <a:r>
              <a:rPr lang="en-GB" dirty="0" err="1">
                <a:latin typeface="Consolas" panose="020B0609020204030204" pitchFamily="49" charset="0"/>
                <a:cs typeface="Arial" panose="020B0604020202020204" pitchFamily="34" charset="0"/>
              </a:rPr>
              <a:t>calcfc,recalcfc</a:t>
            </a:r>
            <a:r>
              <a:rPr lang="en-GB" dirty="0">
                <a:latin typeface="Consolas" panose="020B0609020204030204" pitchFamily="49" charset="0"/>
                <a:cs typeface="Arial" panose="020B0604020202020204" pitchFamily="34" charset="0"/>
              </a:rPr>
              <a:t>=N,…)</a:t>
            </a:r>
            <a:r>
              <a:rPr lang="en-GB" sz="2000" dirty="0">
                <a:latin typeface="Arial" panose="020B0604020202020204" pitchFamily="34" charset="0"/>
                <a:cs typeface="Arial" panose="020B0604020202020204" pitchFamily="34" charset="0"/>
              </a:rPr>
              <a:t> </a:t>
            </a:r>
            <a:r>
              <a:rPr lang="en-GB" dirty="0">
                <a:latin typeface="Arial" panose="020B0604020202020204" pitchFamily="34" charset="0"/>
                <a:cs typeface="Arial" panose="020B0604020202020204" pitchFamily="34" charset="0"/>
              </a:rPr>
              <a:t>for N = {1=</a:t>
            </a:r>
            <a:r>
              <a:rPr lang="en-GB" dirty="0" err="1">
                <a:latin typeface="Consolas" panose="020B0609020204030204" pitchFamily="49" charset="0"/>
                <a:cs typeface="Arial" panose="020B0604020202020204" pitchFamily="34" charset="0"/>
              </a:rPr>
              <a:t>calcall</a:t>
            </a:r>
            <a:r>
              <a:rPr lang="en-GB" dirty="0">
                <a:latin typeface="Arial" panose="020B0604020202020204" pitchFamily="34" charset="0"/>
                <a:cs typeface="Arial" panose="020B0604020202020204" pitchFamily="34" charset="0"/>
              </a:rPr>
              <a:t>, 2, 5, 10, 20, 50=</a:t>
            </a:r>
            <a:r>
              <a:rPr lang="en-GB" dirty="0" err="1">
                <a:latin typeface="Consolas" panose="020B0609020204030204" pitchFamily="49" charset="0"/>
                <a:cs typeface="Arial" panose="020B0604020202020204" pitchFamily="34" charset="0"/>
              </a:rPr>
              <a:t>calcfc</a:t>
            </a:r>
            <a:r>
              <a:rPr lang="en-GB" dirty="0">
                <a:latin typeface="Arial" panose="020B0604020202020204" pitchFamily="34" charset="0"/>
                <a:cs typeface="Arial" panose="020B0604020202020204" pitchFamily="34" charset="0"/>
              </a:rPr>
              <a:t>}</a:t>
            </a:r>
            <a:endParaRPr lang="en-GB" sz="1600" dirty="0">
              <a:latin typeface="Consolas" panose="020B0609020204030204" pitchFamily="49" charset="0"/>
              <a:cs typeface="Arial" panose="020B0604020202020204" pitchFamily="34" charset="0"/>
            </a:endParaRPr>
          </a:p>
          <a:p>
            <a:pPr marL="342900" indent="-342900">
              <a:buAutoNum type="arabicPeriod"/>
            </a:pPr>
            <a:endParaRPr lang="en-GB" sz="1600" dirty="0">
              <a:latin typeface="Consolas" panose="020B0609020204030204" pitchFamily="49" charset="0"/>
              <a:cs typeface="Arial" panose="020B0604020202020204" pitchFamily="34" charset="0"/>
            </a:endParaRPr>
          </a:p>
          <a:p>
            <a:r>
              <a:rPr lang="en-GB" sz="1600" dirty="0">
                <a:latin typeface="Arial" panose="020B0604020202020204" pitchFamily="34" charset="0"/>
                <a:cs typeface="Arial" panose="020B0604020202020204" pitchFamily="34" charset="0"/>
              </a:rPr>
              <a:t>2. </a:t>
            </a:r>
            <a:r>
              <a:rPr lang="en-GB" dirty="0">
                <a:latin typeface="Arial" panose="020B0604020202020204" pitchFamily="34" charset="0"/>
                <a:cs typeface="Arial" panose="020B0604020202020204" pitchFamily="34" charset="0"/>
              </a:rPr>
              <a:t>Create a script to intercept the Geometry and Hessians from </a:t>
            </a:r>
            <a:r>
              <a:rPr lang="en-GB" dirty="0" err="1">
                <a:latin typeface="Arial" panose="020B0604020202020204" pitchFamily="34" charset="0"/>
                <a:cs typeface="Arial" panose="020B0604020202020204" pitchFamily="34" charset="0"/>
              </a:rPr>
              <a:t>MiMe</a:t>
            </a:r>
            <a:r>
              <a:rPr lang="en-GB" dirty="0">
                <a:latin typeface="Arial" panose="020B0604020202020204" pitchFamily="34" charset="0"/>
                <a:cs typeface="Arial" panose="020B0604020202020204" pitchFamily="34" charset="0"/>
              </a:rPr>
              <a:t> and use delta-ML to improve the low-level Hessian towards the higher-level (DFT) Hessian</a:t>
            </a:r>
          </a:p>
          <a:p>
            <a:endParaRPr lang="en-GB" dirty="0">
              <a:latin typeface="Arial" panose="020B0604020202020204" pitchFamily="34" charset="0"/>
              <a:cs typeface="Arial" panose="020B0604020202020204" pitchFamily="34" charset="0"/>
            </a:endParaRPr>
          </a:p>
          <a:p>
            <a:r>
              <a:rPr lang="en-GB" dirty="0">
                <a:latin typeface="Arial" panose="020B0604020202020204" pitchFamily="34" charset="0"/>
                <a:cs typeface="Arial" panose="020B0604020202020204" pitchFamily="34" charset="0"/>
              </a:rPr>
              <a:t>3. Test ML Hessians with different combinations of low and high level of theory (or select one high level of theory and try different low levels e.g. SMQ-wB97xd, HF-wB97xd, LDA-wB97xd</a:t>
            </a:r>
          </a:p>
        </p:txBody>
      </p:sp>
    </p:spTree>
    <p:extLst>
      <p:ext uri="{BB962C8B-B14F-4D97-AF65-F5344CB8AC3E}">
        <p14:creationId xmlns:p14="http://schemas.microsoft.com/office/powerpoint/2010/main" val="13190823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BCED4C-176B-7492-C037-8F335CE13B3B}"/>
              </a:ext>
            </a:extLst>
          </p:cNvPr>
          <p:cNvSpPr>
            <a:spLocks noGrp="1"/>
          </p:cNvSpPr>
          <p:nvPr>
            <p:ph type="title"/>
          </p:nvPr>
        </p:nvSpPr>
        <p:spPr>
          <a:xfrm>
            <a:off x="272143" y="236387"/>
            <a:ext cx="10515600" cy="1325563"/>
          </a:xfrm>
        </p:spPr>
        <p:txBody>
          <a:bodyPr/>
          <a:lstStyle/>
          <a:p>
            <a:r>
              <a:rPr lang="en-GB">
                <a:latin typeface="Arial" panose="020B0604020202020204" pitchFamily="34" charset="0"/>
                <a:cs typeface="Arial" panose="020B0604020202020204" pitchFamily="34" charset="0"/>
              </a:rPr>
              <a:t>TS structures: OPLS3e initial geometries (reacting bonds constrained)</a:t>
            </a:r>
          </a:p>
        </p:txBody>
      </p:sp>
      <p:sp>
        <p:nvSpPr>
          <p:cNvPr id="3" name="TextBox 2">
            <a:extLst>
              <a:ext uri="{FF2B5EF4-FFF2-40B4-BE49-F238E27FC236}">
                <a16:creationId xmlns:a16="http://schemas.microsoft.com/office/drawing/2014/main" id="{0C38CD68-EF91-9941-C7C3-B672148CE148}"/>
              </a:ext>
            </a:extLst>
          </p:cNvPr>
          <p:cNvSpPr txBox="1"/>
          <p:nvPr/>
        </p:nvSpPr>
        <p:spPr>
          <a:xfrm>
            <a:off x="167771" y="2091465"/>
            <a:ext cx="3222171" cy="1200329"/>
          </a:xfrm>
          <a:prstGeom prst="rect">
            <a:avLst/>
          </a:prstGeom>
          <a:noFill/>
        </p:spPr>
        <p:txBody>
          <a:bodyPr wrap="square" rtlCol="0">
            <a:spAutoFit/>
          </a:bodyPr>
          <a:lstStyle/>
          <a:p>
            <a:r>
              <a:rPr lang="en-GB" b="1">
                <a:latin typeface="Arial" panose="020B0604020202020204" pitchFamily="34" charset="0"/>
                <a:cs typeface="Arial" panose="020B0604020202020204" pitchFamily="34" charset="0"/>
              </a:rPr>
              <a:t>Phosphoric-acid catalysed Hetero Diels-Alder</a:t>
            </a:r>
          </a:p>
          <a:p>
            <a:r>
              <a:rPr lang="en-GB" b="1">
                <a:latin typeface="Arial" panose="020B0604020202020204" pitchFamily="34" charset="0"/>
                <a:cs typeface="Arial" panose="020B0604020202020204" pitchFamily="34" charset="0"/>
              </a:rPr>
              <a:t>(two different conformers)</a:t>
            </a:r>
          </a:p>
          <a:p>
            <a:r>
              <a:rPr lang="en-GB">
                <a:latin typeface="Arial" panose="020B0604020202020204" pitchFamily="34" charset="0"/>
                <a:cs typeface="Arial" panose="020B0604020202020204" pitchFamily="34" charset="0"/>
              </a:rPr>
              <a:t>BPA_1, BPA_2</a:t>
            </a:r>
          </a:p>
        </p:txBody>
      </p:sp>
      <p:pic>
        <p:nvPicPr>
          <p:cNvPr id="4" name="Picture 3">
            <a:extLst>
              <a:ext uri="{FF2B5EF4-FFF2-40B4-BE49-F238E27FC236}">
                <a16:creationId xmlns:a16="http://schemas.microsoft.com/office/drawing/2014/main" id="{754756D4-4FC0-FDAA-3B06-A8FC09508E20}"/>
              </a:ext>
            </a:extLst>
          </p:cNvPr>
          <p:cNvPicPr>
            <a:picLocks noChangeAspect="1"/>
          </p:cNvPicPr>
          <p:nvPr/>
        </p:nvPicPr>
        <p:blipFill>
          <a:blip r:embed="rId2"/>
          <a:stretch>
            <a:fillRect/>
          </a:stretch>
        </p:blipFill>
        <p:spPr>
          <a:xfrm>
            <a:off x="167771" y="3696182"/>
            <a:ext cx="2150354" cy="2235880"/>
          </a:xfrm>
          <a:prstGeom prst="rect">
            <a:avLst/>
          </a:prstGeom>
        </p:spPr>
      </p:pic>
      <p:sp>
        <p:nvSpPr>
          <p:cNvPr id="6" name="TextBox 5">
            <a:extLst>
              <a:ext uri="{FF2B5EF4-FFF2-40B4-BE49-F238E27FC236}">
                <a16:creationId xmlns:a16="http://schemas.microsoft.com/office/drawing/2014/main" id="{6A9B5B78-1BB6-FBEA-929A-90B21E28CF1E}"/>
              </a:ext>
            </a:extLst>
          </p:cNvPr>
          <p:cNvSpPr txBox="1"/>
          <p:nvPr/>
        </p:nvSpPr>
        <p:spPr>
          <a:xfrm>
            <a:off x="3341914" y="2081986"/>
            <a:ext cx="2754086" cy="1200329"/>
          </a:xfrm>
          <a:prstGeom prst="rect">
            <a:avLst/>
          </a:prstGeom>
          <a:noFill/>
        </p:spPr>
        <p:txBody>
          <a:bodyPr wrap="square" rtlCol="0">
            <a:spAutoFit/>
          </a:bodyPr>
          <a:lstStyle/>
          <a:p>
            <a:r>
              <a:rPr lang="en-GB" b="1">
                <a:latin typeface="Arial" panose="020B0604020202020204" pitchFamily="34" charset="0"/>
                <a:cs typeface="Arial" panose="020B0604020202020204" pitchFamily="34" charset="0"/>
              </a:rPr>
              <a:t>Aza-Michael reactions</a:t>
            </a:r>
          </a:p>
          <a:p>
            <a:r>
              <a:rPr lang="en-GB">
                <a:latin typeface="Arial" panose="020B0604020202020204" pitchFamily="34" charset="0"/>
                <a:cs typeface="Arial" panose="020B0604020202020204" pitchFamily="34" charset="0"/>
              </a:rPr>
              <a:t>AM_249, AM_898, AM_325, AM_68</a:t>
            </a:r>
          </a:p>
          <a:p>
            <a:endParaRPr lang="en-GB">
              <a:latin typeface="Arial" panose="020B0604020202020204" pitchFamily="34" charset="0"/>
              <a:cs typeface="Arial" panose="020B0604020202020204" pitchFamily="34" charset="0"/>
            </a:endParaRPr>
          </a:p>
        </p:txBody>
      </p:sp>
      <p:graphicFrame>
        <p:nvGraphicFramePr>
          <p:cNvPr id="8" name="Object 7">
            <a:extLst>
              <a:ext uri="{FF2B5EF4-FFF2-40B4-BE49-F238E27FC236}">
                <a16:creationId xmlns:a16="http://schemas.microsoft.com/office/drawing/2014/main" id="{1C6B1814-D7A6-82F1-8121-58E7641681DC}"/>
              </a:ext>
            </a:extLst>
          </p:cNvPr>
          <p:cNvGraphicFramePr>
            <a:graphicFrameLocks noChangeAspect="1"/>
          </p:cNvGraphicFramePr>
          <p:nvPr>
            <p:extLst>
              <p:ext uri="{D42A27DB-BD31-4B8C-83A1-F6EECF244321}">
                <p14:modId xmlns:p14="http://schemas.microsoft.com/office/powerpoint/2010/main" val="4179579843"/>
              </p:ext>
            </p:extLst>
          </p:nvPr>
        </p:nvGraphicFramePr>
        <p:xfrm>
          <a:off x="2615097" y="3301273"/>
          <a:ext cx="3923070" cy="3235522"/>
        </p:xfrm>
        <a:graphic>
          <a:graphicData uri="http://schemas.openxmlformats.org/presentationml/2006/ole">
            <mc:AlternateContent xmlns:mc="http://schemas.openxmlformats.org/markup-compatibility/2006">
              <mc:Choice xmlns:v="urn:schemas-microsoft-com:vml" Requires="v">
                <p:oleObj name="CS ChemDraw Drawing" r:id="rId3" imgW="2002318" imgH="1651739" progId="ChemDraw.Document.6.0">
                  <p:embed/>
                </p:oleObj>
              </mc:Choice>
              <mc:Fallback>
                <p:oleObj name="CS ChemDraw Drawing" r:id="rId3" imgW="2002318" imgH="1651739" progId="ChemDraw.Document.6.0">
                  <p:embed/>
                  <p:pic>
                    <p:nvPicPr>
                      <p:cNvPr id="8" name="Object 7">
                        <a:extLst>
                          <a:ext uri="{FF2B5EF4-FFF2-40B4-BE49-F238E27FC236}">
                            <a16:creationId xmlns:a16="http://schemas.microsoft.com/office/drawing/2014/main" id="{1C6B1814-D7A6-82F1-8121-58E7641681DC}"/>
                          </a:ext>
                        </a:extLst>
                      </p:cNvPr>
                      <p:cNvPicPr/>
                      <p:nvPr/>
                    </p:nvPicPr>
                    <p:blipFill>
                      <a:blip r:embed="rId4"/>
                      <a:stretch>
                        <a:fillRect/>
                      </a:stretch>
                    </p:blipFill>
                    <p:spPr>
                      <a:xfrm>
                        <a:off x="2615097" y="3301273"/>
                        <a:ext cx="3923070" cy="3235522"/>
                      </a:xfrm>
                      <a:prstGeom prst="rect">
                        <a:avLst/>
                      </a:prstGeom>
                    </p:spPr>
                  </p:pic>
                </p:oleObj>
              </mc:Fallback>
            </mc:AlternateContent>
          </a:graphicData>
        </a:graphic>
      </p:graphicFrame>
      <p:sp>
        <p:nvSpPr>
          <p:cNvPr id="10" name="TextBox 9">
            <a:extLst>
              <a:ext uri="{FF2B5EF4-FFF2-40B4-BE49-F238E27FC236}">
                <a16:creationId xmlns:a16="http://schemas.microsoft.com/office/drawing/2014/main" id="{F3BAF8E0-54DA-FCBE-106F-DEB8DC83A690}"/>
              </a:ext>
            </a:extLst>
          </p:cNvPr>
          <p:cNvSpPr txBox="1"/>
          <p:nvPr/>
        </p:nvSpPr>
        <p:spPr>
          <a:xfrm>
            <a:off x="6931331" y="2091465"/>
            <a:ext cx="2754086" cy="1200329"/>
          </a:xfrm>
          <a:prstGeom prst="rect">
            <a:avLst/>
          </a:prstGeom>
          <a:noFill/>
        </p:spPr>
        <p:txBody>
          <a:bodyPr wrap="square" rtlCol="0">
            <a:spAutoFit/>
          </a:bodyPr>
          <a:lstStyle/>
          <a:p>
            <a:r>
              <a:rPr lang="en-GB" b="1">
                <a:latin typeface="Arial" panose="020B0604020202020204" pitchFamily="34" charset="0"/>
                <a:cs typeface="Arial" panose="020B0604020202020204" pitchFamily="34" charset="0"/>
              </a:rPr>
              <a:t>Diels-Alder reactions</a:t>
            </a:r>
          </a:p>
          <a:p>
            <a:r>
              <a:rPr lang="en-GB">
                <a:latin typeface="Arial" panose="020B0604020202020204" pitchFamily="34" charset="0"/>
                <a:cs typeface="Arial" panose="020B0604020202020204" pitchFamily="34" charset="0"/>
              </a:rPr>
              <a:t>IMDA_1, IMDA_2,</a:t>
            </a:r>
          </a:p>
          <a:p>
            <a:r>
              <a:rPr lang="en-GB">
                <a:latin typeface="Arial" panose="020B0604020202020204" pitchFamily="34" charset="0"/>
                <a:cs typeface="Arial" panose="020B0604020202020204" pitchFamily="34" charset="0"/>
              </a:rPr>
              <a:t>DA_1, DA_2</a:t>
            </a:r>
          </a:p>
          <a:p>
            <a:endParaRPr lang="en-GB">
              <a:latin typeface="Arial" panose="020B0604020202020204" pitchFamily="34" charset="0"/>
              <a:cs typeface="Arial" panose="020B0604020202020204" pitchFamily="34" charset="0"/>
            </a:endParaRPr>
          </a:p>
        </p:txBody>
      </p:sp>
      <p:graphicFrame>
        <p:nvGraphicFramePr>
          <p:cNvPr id="12" name="Object 11">
            <a:extLst>
              <a:ext uri="{FF2B5EF4-FFF2-40B4-BE49-F238E27FC236}">
                <a16:creationId xmlns:a16="http://schemas.microsoft.com/office/drawing/2014/main" id="{7EE5E002-CCBD-8961-2623-543480E71E4D}"/>
              </a:ext>
            </a:extLst>
          </p:cNvPr>
          <p:cNvGraphicFramePr>
            <a:graphicFrameLocks noChangeAspect="1"/>
          </p:cNvGraphicFramePr>
          <p:nvPr>
            <p:extLst>
              <p:ext uri="{D42A27DB-BD31-4B8C-83A1-F6EECF244321}">
                <p14:modId xmlns:p14="http://schemas.microsoft.com/office/powerpoint/2010/main" val="3895892533"/>
              </p:ext>
            </p:extLst>
          </p:nvPr>
        </p:nvGraphicFramePr>
        <p:xfrm>
          <a:off x="6926860" y="3200579"/>
          <a:ext cx="2972877" cy="3421034"/>
        </p:xfrm>
        <a:graphic>
          <a:graphicData uri="http://schemas.openxmlformats.org/presentationml/2006/ole">
            <mc:AlternateContent xmlns:mc="http://schemas.openxmlformats.org/markup-compatibility/2006">
              <mc:Choice xmlns:v="urn:schemas-microsoft-com:vml" Requires="v">
                <p:oleObj name="CS ChemDraw Drawing" r:id="rId5" imgW="1696061" imgH="1951828" progId="ChemDraw.Document.6.0">
                  <p:embed/>
                </p:oleObj>
              </mc:Choice>
              <mc:Fallback>
                <p:oleObj name="CS ChemDraw Drawing" r:id="rId5" imgW="1696061" imgH="1951828" progId="ChemDraw.Document.6.0">
                  <p:embed/>
                  <p:pic>
                    <p:nvPicPr>
                      <p:cNvPr id="12" name="Object 11">
                        <a:extLst>
                          <a:ext uri="{FF2B5EF4-FFF2-40B4-BE49-F238E27FC236}">
                            <a16:creationId xmlns:a16="http://schemas.microsoft.com/office/drawing/2014/main" id="{7EE5E002-CCBD-8961-2623-543480E71E4D}"/>
                          </a:ext>
                        </a:extLst>
                      </p:cNvPr>
                      <p:cNvPicPr/>
                      <p:nvPr/>
                    </p:nvPicPr>
                    <p:blipFill>
                      <a:blip r:embed="rId6"/>
                      <a:stretch>
                        <a:fillRect/>
                      </a:stretch>
                    </p:blipFill>
                    <p:spPr>
                      <a:xfrm>
                        <a:off x="6926860" y="3200579"/>
                        <a:ext cx="2972877" cy="3421034"/>
                      </a:xfrm>
                      <a:prstGeom prst="rect">
                        <a:avLst/>
                      </a:prstGeom>
                    </p:spPr>
                  </p:pic>
                </p:oleObj>
              </mc:Fallback>
            </mc:AlternateContent>
          </a:graphicData>
        </a:graphic>
      </p:graphicFrame>
      <p:sp>
        <p:nvSpPr>
          <p:cNvPr id="13" name="TextBox 12">
            <a:extLst>
              <a:ext uri="{FF2B5EF4-FFF2-40B4-BE49-F238E27FC236}">
                <a16:creationId xmlns:a16="http://schemas.microsoft.com/office/drawing/2014/main" id="{C59458B7-E6BC-8042-50D7-3B516DEF60F9}"/>
              </a:ext>
            </a:extLst>
          </p:cNvPr>
          <p:cNvSpPr txBox="1"/>
          <p:nvPr/>
        </p:nvSpPr>
        <p:spPr>
          <a:xfrm>
            <a:off x="10155146" y="2081986"/>
            <a:ext cx="2070119" cy="1200329"/>
          </a:xfrm>
          <a:prstGeom prst="rect">
            <a:avLst/>
          </a:prstGeom>
          <a:noFill/>
        </p:spPr>
        <p:txBody>
          <a:bodyPr wrap="square" rtlCol="0">
            <a:spAutoFit/>
          </a:bodyPr>
          <a:lstStyle/>
          <a:p>
            <a:r>
              <a:rPr lang="en-GB" b="1">
                <a:latin typeface="Arial" panose="020B0604020202020204" pitchFamily="34" charset="0"/>
                <a:cs typeface="Arial" panose="020B0604020202020204" pitchFamily="34" charset="0"/>
              </a:rPr>
              <a:t>1,3-Dipolar </a:t>
            </a:r>
          </a:p>
          <a:p>
            <a:r>
              <a:rPr lang="en-GB" b="1">
                <a:latin typeface="Arial" panose="020B0604020202020204" pitchFamily="34" charset="0"/>
                <a:cs typeface="Arial" panose="020B0604020202020204" pitchFamily="34" charset="0"/>
              </a:rPr>
              <a:t>cycloadditions</a:t>
            </a:r>
          </a:p>
          <a:p>
            <a:r>
              <a:rPr lang="en-GB">
                <a:latin typeface="Arial" panose="020B0604020202020204" pitchFamily="34" charset="0"/>
                <a:cs typeface="Arial" panose="020B0604020202020204" pitchFamily="34" charset="0"/>
              </a:rPr>
              <a:t>allylic, cyclic</a:t>
            </a:r>
          </a:p>
          <a:p>
            <a:endParaRPr lang="en-GB">
              <a:latin typeface="Arial" panose="020B0604020202020204" pitchFamily="34" charset="0"/>
              <a:cs typeface="Arial" panose="020B0604020202020204" pitchFamily="34" charset="0"/>
            </a:endParaRPr>
          </a:p>
        </p:txBody>
      </p:sp>
      <p:graphicFrame>
        <p:nvGraphicFramePr>
          <p:cNvPr id="15" name="Object 14">
            <a:extLst>
              <a:ext uri="{FF2B5EF4-FFF2-40B4-BE49-F238E27FC236}">
                <a16:creationId xmlns:a16="http://schemas.microsoft.com/office/drawing/2014/main" id="{E549E5C0-B51A-A6E1-6102-3C0CCB851217}"/>
              </a:ext>
            </a:extLst>
          </p:cNvPr>
          <p:cNvGraphicFramePr>
            <a:graphicFrameLocks noChangeAspect="1"/>
          </p:cNvGraphicFramePr>
          <p:nvPr>
            <p:extLst>
              <p:ext uri="{D42A27DB-BD31-4B8C-83A1-F6EECF244321}">
                <p14:modId xmlns:p14="http://schemas.microsoft.com/office/powerpoint/2010/main" val="4116043355"/>
              </p:ext>
            </p:extLst>
          </p:nvPr>
        </p:nvGraphicFramePr>
        <p:xfrm>
          <a:off x="10331621" y="3100929"/>
          <a:ext cx="1423915" cy="3426387"/>
        </p:xfrm>
        <a:graphic>
          <a:graphicData uri="http://schemas.openxmlformats.org/presentationml/2006/ole">
            <mc:AlternateContent xmlns:mc="http://schemas.openxmlformats.org/markup-compatibility/2006">
              <mc:Choice xmlns:v="urn:schemas-microsoft-com:vml" Requires="v">
                <p:oleObj name="CS ChemDraw Drawing" r:id="rId7" imgW="753990" imgH="1814668" progId="ChemDraw.Document.6.0">
                  <p:embed/>
                </p:oleObj>
              </mc:Choice>
              <mc:Fallback>
                <p:oleObj name="CS ChemDraw Drawing" r:id="rId7" imgW="753990" imgH="1814668" progId="ChemDraw.Document.6.0">
                  <p:embed/>
                  <p:pic>
                    <p:nvPicPr>
                      <p:cNvPr id="15" name="Object 14">
                        <a:extLst>
                          <a:ext uri="{FF2B5EF4-FFF2-40B4-BE49-F238E27FC236}">
                            <a16:creationId xmlns:a16="http://schemas.microsoft.com/office/drawing/2014/main" id="{E549E5C0-B51A-A6E1-6102-3C0CCB851217}"/>
                          </a:ext>
                        </a:extLst>
                      </p:cNvPr>
                      <p:cNvPicPr/>
                      <p:nvPr/>
                    </p:nvPicPr>
                    <p:blipFill>
                      <a:blip r:embed="rId8"/>
                      <a:stretch>
                        <a:fillRect/>
                      </a:stretch>
                    </p:blipFill>
                    <p:spPr>
                      <a:xfrm>
                        <a:off x="10331621" y="3100929"/>
                        <a:ext cx="1423915" cy="3426387"/>
                      </a:xfrm>
                      <a:prstGeom prst="rect">
                        <a:avLst/>
                      </a:prstGeom>
                    </p:spPr>
                  </p:pic>
                </p:oleObj>
              </mc:Fallback>
            </mc:AlternateContent>
          </a:graphicData>
        </a:graphic>
      </p:graphicFrame>
      <p:sp>
        <p:nvSpPr>
          <p:cNvPr id="16" name="TextBox 15">
            <a:extLst>
              <a:ext uri="{FF2B5EF4-FFF2-40B4-BE49-F238E27FC236}">
                <a16:creationId xmlns:a16="http://schemas.microsoft.com/office/drawing/2014/main" id="{7C905E96-8857-931B-884D-888EF4C04588}"/>
              </a:ext>
            </a:extLst>
          </p:cNvPr>
          <p:cNvSpPr txBox="1"/>
          <p:nvPr/>
        </p:nvSpPr>
        <p:spPr>
          <a:xfrm>
            <a:off x="8025345" y="4122368"/>
            <a:ext cx="519940" cy="276999"/>
          </a:xfrm>
          <a:prstGeom prst="rect">
            <a:avLst/>
          </a:prstGeom>
          <a:noFill/>
        </p:spPr>
        <p:txBody>
          <a:bodyPr wrap="square" rtlCol="0">
            <a:spAutoFit/>
          </a:bodyPr>
          <a:lstStyle/>
          <a:p>
            <a:r>
              <a:rPr lang="en-GB" sz="1200">
                <a:latin typeface="Arial" panose="020B0604020202020204" pitchFamily="34" charset="0"/>
                <a:cs typeface="Arial" panose="020B0604020202020204" pitchFamily="34" charset="0"/>
              </a:rPr>
              <a:t>1</a:t>
            </a:r>
          </a:p>
        </p:txBody>
      </p:sp>
      <p:sp>
        <p:nvSpPr>
          <p:cNvPr id="17" name="TextBox 16">
            <a:extLst>
              <a:ext uri="{FF2B5EF4-FFF2-40B4-BE49-F238E27FC236}">
                <a16:creationId xmlns:a16="http://schemas.microsoft.com/office/drawing/2014/main" id="{3E387F77-DEF1-A1AC-998D-5A726C358F65}"/>
              </a:ext>
            </a:extLst>
          </p:cNvPr>
          <p:cNvSpPr txBox="1"/>
          <p:nvPr/>
        </p:nvSpPr>
        <p:spPr>
          <a:xfrm>
            <a:off x="9597361" y="4122367"/>
            <a:ext cx="519940" cy="276999"/>
          </a:xfrm>
          <a:prstGeom prst="rect">
            <a:avLst/>
          </a:prstGeom>
          <a:noFill/>
        </p:spPr>
        <p:txBody>
          <a:bodyPr wrap="square" rtlCol="0">
            <a:spAutoFit/>
          </a:bodyPr>
          <a:lstStyle/>
          <a:p>
            <a:r>
              <a:rPr lang="en-GB" sz="1200">
                <a:latin typeface="Arial" panose="020B0604020202020204" pitchFamily="34" charset="0"/>
                <a:cs typeface="Arial" panose="020B0604020202020204" pitchFamily="34" charset="0"/>
              </a:rPr>
              <a:t>1</a:t>
            </a:r>
          </a:p>
        </p:txBody>
      </p:sp>
      <p:sp>
        <p:nvSpPr>
          <p:cNvPr id="18" name="TextBox 17">
            <a:extLst>
              <a:ext uri="{FF2B5EF4-FFF2-40B4-BE49-F238E27FC236}">
                <a16:creationId xmlns:a16="http://schemas.microsoft.com/office/drawing/2014/main" id="{C77090CF-53AB-A7BB-7195-35A2F754EF0B}"/>
              </a:ext>
            </a:extLst>
          </p:cNvPr>
          <p:cNvSpPr txBox="1"/>
          <p:nvPr/>
        </p:nvSpPr>
        <p:spPr>
          <a:xfrm>
            <a:off x="8025345" y="5240407"/>
            <a:ext cx="519940" cy="276999"/>
          </a:xfrm>
          <a:prstGeom prst="rect">
            <a:avLst/>
          </a:prstGeom>
          <a:noFill/>
        </p:spPr>
        <p:txBody>
          <a:bodyPr wrap="square" rtlCol="0">
            <a:spAutoFit/>
          </a:bodyPr>
          <a:lstStyle/>
          <a:p>
            <a:r>
              <a:rPr lang="en-GB" sz="1200">
                <a:latin typeface="Arial" panose="020B0604020202020204" pitchFamily="34" charset="0"/>
                <a:cs typeface="Arial" panose="020B0604020202020204" pitchFamily="34" charset="0"/>
              </a:rPr>
              <a:t>2</a:t>
            </a:r>
          </a:p>
        </p:txBody>
      </p:sp>
      <p:sp>
        <p:nvSpPr>
          <p:cNvPr id="19" name="TextBox 18">
            <a:extLst>
              <a:ext uri="{FF2B5EF4-FFF2-40B4-BE49-F238E27FC236}">
                <a16:creationId xmlns:a16="http://schemas.microsoft.com/office/drawing/2014/main" id="{764B51AD-79D5-3EFD-66AC-7267F7966D3F}"/>
              </a:ext>
            </a:extLst>
          </p:cNvPr>
          <p:cNvSpPr txBox="1"/>
          <p:nvPr/>
        </p:nvSpPr>
        <p:spPr>
          <a:xfrm>
            <a:off x="9502523" y="5240407"/>
            <a:ext cx="519940" cy="276999"/>
          </a:xfrm>
          <a:prstGeom prst="rect">
            <a:avLst/>
          </a:prstGeom>
          <a:noFill/>
        </p:spPr>
        <p:txBody>
          <a:bodyPr wrap="square" rtlCol="0">
            <a:spAutoFit/>
          </a:bodyPr>
          <a:lstStyle/>
          <a:p>
            <a:r>
              <a:rPr lang="en-GB" sz="1200">
                <a:latin typeface="Arial" panose="020B0604020202020204" pitchFamily="34" charset="0"/>
                <a:cs typeface="Arial" panose="020B0604020202020204" pitchFamily="34" charset="0"/>
              </a:rPr>
              <a:t>2</a:t>
            </a:r>
          </a:p>
        </p:txBody>
      </p:sp>
      <p:sp>
        <p:nvSpPr>
          <p:cNvPr id="5" name="Rectangle 4">
            <a:extLst>
              <a:ext uri="{FF2B5EF4-FFF2-40B4-BE49-F238E27FC236}">
                <a16:creationId xmlns:a16="http://schemas.microsoft.com/office/drawing/2014/main" id="{8BE55FFC-5ECA-4461-E0BD-164F7BB2C54B}"/>
              </a:ext>
            </a:extLst>
          </p:cNvPr>
          <p:cNvSpPr/>
          <p:nvPr/>
        </p:nvSpPr>
        <p:spPr>
          <a:xfrm>
            <a:off x="4710223" y="4922874"/>
            <a:ext cx="1784753" cy="160444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aphicFrame>
        <p:nvGraphicFramePr>
          <p:cNvPr id="9" name="Object 8">
            <a:extLst>
              <a:ext uri="{FF2B5EF4-FFF2-40B4-BE49-F238E27FC236}">
                <a16:creationId xmlns:a16="http://schemas.microsoft.com/office/drawing/2014/main" id="{DB8609F7-212A-4E0F-CD4D-BB7454F8F2FE}"/>
              </a:ext>
            </a:extLst>
          </p:cNvPr>
          <p:cNvGraphicFramePr>
            <a:graphicFrameLocks noChangeAspect="1"/>
          </p:cNvGraphicFramePr>
          <p:nvPr>
            <p:extLst>
              <p:ext uri="{D42A27DB-BD31-4B8C-83A1-F6EECF244321}">
                <p14:modId xmlns:p14="http://schemas.microsoft.com/office/powerpoint/2010/main" val="3744278112"/>
              </p:ext>
            </p:extLst>
          </p:nvPr>
        </p:nvGraphicFramePr>
        <p:xfrm>
          <a:off x="4576632" y="4967491"/>
          <a:ext cx="1859725" cy="1588262"/>
        </p:xfrm>
        <a:graphic>
          <a:graphicData uri="http://schemas.openxmlformats.org/presentationml/2006/ole">
            <mc:AlternateContent xmlns:mc="http://schemas.openxmlformats.org/markup-compatibility/2006">
              <mc:Choice xmlns:v="urn:schemas-microsoft-com:vml" Requires="v">
                <p:oleObj name="CS ChemDraw Drawing" r:id="rId9" imgW="1458047" imgH="1244831" progId="ChemDraw.Document.6.0">
                  <p:embed/>
                </p:oleObj>
              </mc:Choice>
              <mc:Fallback>
                <p:oleObj name="CS ChemDraw Drawing" r:id="rId9" imgW="1458047" imgH="1244831" progId="ChemDraw.Document.6.0">
                  <p:embed/>
                  <p:pic>
                    <p:nvPicPr>
                      <p:cNvPr id="9" name="Object 8">
                        <a:extLst>
                          <a:ext uri="{FF2B5EF4-FFF2-40B4-BE49-F238E27FC236}">
                            <a16:creationId xmlns:a16="http://schemas.microsoft.com/office/drawing/2014/main" id="{DB8609F7-212A-4E0F-CD4D-BB7454F8F2FE}"/>
                          </a:ext>
                        </a:extLst>
                      </p:cNvPr>
                      <p:cNvPicPr/>
                      <p:nvPr/>
                    </p:nvPicPr>
                    <p:blipFill>
                      <a:blip r:embed="rId10"/>
                      <a:stretch>
                        <a:fillRect/>
                      </a:stretch>
                    </p:blipFill>
                    <p:spPr>
                      <a:xfrm>
                        <a:off x="4576632" y="4967491"/>
                        <a:ext cx="1859725" cy="1588262"/>
                      </a:xfrm>
                      <a:prstGeom prst="rect">
                        <a:avLst/>
                      </a:prstGeom>
                    </p:spPr>
                  </p:pic>
                </p:oleObj>
              </mc:Fallback>
            </mc:AlternateContent>
          </a:graphicData>
        </a:graphic>
      </p:graphicFrame>
    </p:spTree>
    <p:extLst>
      <p:ext uri="{BB962C8B-B14F-4D97-AF65-F5344CB8AC3E}">
        <p14:creationId xmlns:p14="http://schemas.microsoft.com/office/powerpoint/2010/main" val="32877258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BCED4C-176B-7492-C037-8F335CE13B3B}"/>
              </a:ext>
            </a:extLst>
          </p:cNvPr>
          <p:cNvSpPr>
            <a:spLocks noGrp="1"/>
          </p:cNvSpPr>
          <p:nvPr>
            <p:ph type="title"/>
          </p:nvPr>
        </p:nvSpPr>
        <p:spPr>
          <a:xfrm>
            <a:off x="250372" y="560975"/>
            <a:ext cx="10515600" cy="1325563"/>
          </a:xfrm>
        </p:spPr>
        <p:txBody>
          <a:bodyPr/>
          <a:lstStyle/>
          <a:p>
            <a:r>
              <a:rPr lang="en-GB">
                <a:latin typeface="Arial" panose="020B0604020202020204" pitchFamily="34" charset="0"/>
                <a:cs typeface="Arial" panose="020B0604020202020204" pitchFamily="34" charset="0"/>
              </a:rPr>
              <a:t>Hessian levels of theory: SQM, HF, DFT</a:t>
            </a:r>
          </a:p>
        </p:txBody>
      </p:sp>
      <p:sp>
        <p:nvSpPr>
          <p:cNvPr id="4" name="TextBox 3">
            <a:extLst>
              <a:ext uri="{FF2B5EF4-FFF2-40B4-BE49-F238E27FC236}">
                <a16:creationId xmlns:a16="http://schemas.microsoft.com/office/drawing/2014/main" id="{B75FC3A1-DC9E-8559-A03F-7EDA10A9EB9D}"/>
              </a:ext>
            </a:extLst>
          </p:cNvPr>
          <p:cNvSpPr txBox="1"/>
          <p:nvPr/>
        </p:nvSpPr>
        <p:spPr>
          <a:xfrm>
            <a:off x="399986" y="3215980"/>
            <a:ext cx="4299857" cy="938719"/>
          </a:xfrm>
          <a:prstGeom prst="rect">
            <a:avLst/>
          </a:prstGeom>
          <a:noFill/>
        </p:spPr>
        <p:txBody>
          <a:bodyPr wrap="square" rtlCol="0">
            <a:spAutoFit/>
          </a:bodyPr>
          <a:lstStyle/>
          <a:p>
            <a:r>
              <a:rPr lang="en-GB" sz="1100">
                <a:latin typeface="Consolas" panose="020B0609020204030204" pitchFamily="49" charset="0"/>
              </a:rPr>
              <a:t>%chk=BPA_TS_1_opt_dft.chk </a:t>
            </a:r>
          </a:p>
          <a:p>
            <a:r>
              <a:rPr lang="en-GB" sz="1100">
                <a:latin typeface="Consolas" panose="020B0609020204030204" pitchFamily="49" charset="0"/>
              </a:rPr>
              <a:t>%</a:t>
            </a:r>
            <a:r>
              <a:rPr lang="en-GB" sz="1100" err="1">
                <a:latin typeface="Consolas" panose="020B0609020204030204" pitchFamily="49" charset="0"/>
              </a:rPr>
              <a:t>nprocshared</a:t>
            </a:r>
            <a:r>
              <a:rPr lang="en-GB" sz="1100">
                <a:latin typeface="Consolas" panose="020B0609020204030204" pitchFamily="49" charset="0"/>
              </a:rPr>
              <a:t>=12 %mem=48GB</a:t>
            </a:r>
          </a:p>
          <a:p>
            <a:r>
              <a:rPr lang="en-GB" sz="1100">
                <a:latin typeface="Consolas" panose="020B0609020204030204" pitchFamily="49" charset="0"/>
              </a:rPr>
              <a:t># wb97xd def2svp </a:t>
            </a:r>
            <a:r>
              <a:rPr lang="en-GB" sz="1100" err="1">
                <a:latin typeface="Consolas" panose="020B0609020204030204" pitchFamily="49" charset="0"/>
              </a:rPr>
              <a:t>geom</a:t>
            </a:r>
            <a:r>
              <a:rPr lang="en-GB" sz="1100">
                <a:latin typeface="Consolas" panose="020B0609020204030204" pitchFamily="49" charset="0"/>
              </a:rPr>
              <a:t>=</a:t>
            </a:r>
            <a:r>
              <a:rPr lang="en-GB" sz="1100" err="1">
                <a:latin typeface="Consolas" panose="020B0609020204030204" pitchFamily="49" charset="0"/>
              </a:rPr>
              <a:t>allchk</a:t>
            </a:r>
            <a:r>
              <a:rPr lang="en-GB" sz="1100">
                <a:latin typeface="Consolas" panose="020B0609020204030204" pitchFamily="49" charset="0"/>
              </a:rPr>
              <a:t> </a:t>
            </a:r>
            <a:r>
              <a:rPr lang="en-GB" sz="1100" err="1">
                <a:latin typeface="Consolas" panose="020B0609020204030204" pitchFamily="49" charset="0"/>
              </a:rPr>
              <a:t>scrf</a:t>
            </a:r>
            <a:r>
              <a:rPr lang="en-GB" sz="1100">
                <a:latin typeface="Consolas" panose="020B0609020204030204" pitchFamily="49" charset="0"/>
              </a:rPr>
              <a:t>=(</a:t>
            </a:r>
            <a:r>
              <a:rPr lang="en-GB" sz="1100" err="1">
                <a:latin typeface="Consolas" panose="020B0609020204030204" pitchFamily="49" charset="0"/>
              </a:rPr>
              <a:t>iefpcm,solvent</a:t>
            </a:r>
            <a:r>
              <a:rPr lang="en-GB" sz="1100">
                <a:latin typeface="Consolas" panose="020B0609020204030204" pitchFamily="49" charset="0"/>
              </a:rPr>
              <a:t>=toluene) opt=(</a:t>
            </a:r>
            <a:r>
              <a:rPr lang="en-GB" sz="1100" err="1">
                <a:latin typeface="Consolas" panose="020B0609020204030204" pitchFamily="49" charset="0"/>
              </a:rPr>
              <a:t>readfc,ts,noeigen,maxcycles</a:t>
            </a:r>
            <a:r>
              <a:rPr lang="en-GB" sz="1100">
                <a:latin typeface="Consolas" panose="020B0609020204030204" pitchFamily="49" charset="0"/>
              </a:rPr>
              <a:t>=50,maxstep=10)</a:t>
            </a:r>
          </a:p>
        </p:txBody>
      </p:sp>
      <p:sp>
        <p:nvSpPr>
          <p:cNvPr id="5" name="TextBox 4">
            <a:extLst>
              <a:ext uri="{FF2B5EF4-FFF2-40B4-BE49-F238E27FC236}">
                <a16:creationId xmlns:a16="http://schemas.microsoft.com/office/drawing/2014/main" id="{89769AE5-5F2A-BD21-5FD8-CFA793A4CDF6}"/>
              </a:ext>
            </a:extLst>
          </p:cNvPr>
          <p:cNvSpPr txBox="1"/>
          <p:nvPr/>
        </p:nvSpPr>
        <p:spPr>
          <a:xfrm>
            <a:off x="399985" y="4854224"/>
            <a:ext cx="4299857" cy="938719"/>
          </a:xfrm>
          <a:prstGeom prst="rect">
            <a:avLst/>
          </a:prstGeom>
          <a:noFill/>
        </p:spPr>
        <p:txBody>
          <a:bodyPr wrap="square" rtlCol="0">
            <a:spAutoFit/>
          </a:bodyPr>
          <a:lstStyle/>
          <a:p>
            <a:r>
              <a:rPr lang="en-GB" sz="1100">
                <a:latin typeface="Consolas" panose="020B0609020204030204" pitchFamily="49" charset="0"/>
              </a:rPr>
              <a:t>%chk=BPA_TS_1_opt_dft_re.chk</a:t>
            </a:r>
          </a:p>
          <a:p>
            <a:r>
              <a:rPr lang="en-GB" sz="1100">
                <a:latin typeface="Consolas" panose="020B0609020204030204" pitchFamily="49" charset="0"/>
              </a:rPr>
              <a:t>%nprocshared=12 %mem=48GB</a:t>
            </a:r>
          </a:p>
          <a:p>
            <a:r>
              <a:rPr lang="en-GB" sz="1100">
                <a:latin typeface="Consolas" panose="020B0609020204030204" pitchFamily="49" charset="0"/>
              </a:rPr>
              <a:t># wb97xd def2svp </a:t>
            </a:r>
            <a:r>
              <a:rPr lang="en-GB" sz="1100" err="1">
                <a:latin typeface="Consolas" panose="020B0609020204030204" pitchFamily="49" charset="0"/>
              </a:rPr>
              <a:t>geom</a:t>
            </a:r>
            <a:r>
              <a:rPr lang="en-GB" sz="1100">
                <a:latin typeface="Consolas" panose="020B0609020204030204" pitchFamily="49" charset="0"/>
              </a:rPr>
              <a:t>=</a:t>
            </a:r>
            <a:r>
              <a:rPr lang="en-GB" sz="1100" err="1">
                <a:latin typeface="Consolas" panose="020B0609020204030204" pitchFamily="49" charset="0"/>
              </a:rPr>
              <a:t>allchk</a:t>
            </a:r>
            <a:r>
              <a:rPr lang="en-GB" sz="1100">
                <a:latin typeface="Consolas" panose="020B0609020204030204" pitchFamily="49" charset="0"/>
              </a:rPr>
              <a:t> </a:t>
            </a:r>
          </a:p>
          <a:p>
            <a:r>
              <a:rPr lang="en-GB" sz="1100" err="1">
                <a:latin typeface="Consolas" panose="020B0609020204030204" pitchFamily="49" charset="0"/>
              </a:rPr>
              <a:t>scrf</a:t>
            </a:r>
            <a:r>
              <a:rPr lang="en-GB" sz="1100">
                <a:latin typeface="Consolas" panose="020B0609020204030204" pitchFamily="49" charset="0"/>
              </a:rPr>
              <a:t>=(</a:t>
            </a:r>
            <a:r>
              <a:rPr lang="en-GB" sz="1100" err="1">
                <a:latin typeface="Consolas" panose="020B0609020204030204" pitchFamily="49" charset="0"/>
              </a:rPr>
              <a:t>iefpcm,solvent</a:t>
            </a:r>
            <a:r>
              <a:rPr lang="en-GB" sz="1100">
                <a:latin typeface="Consolas" panose="020B0609020204030204" pitchFamily="49" charset="0"/>
              </a:rPr>
              <a:t>=toluene) opt=(</a:t>
            </a:r>
            <a:r>
              <a:rPr lang="en-GB" sz="1100" err="1">
                <a:latin typeface="Consolas" panose="020B0609020204030204" pitchFamily="49" charset="0"/>
              </a:rPr>
              <a:t>calcfc,ts,noeigen,maxcycles</a:t>
            </a:r>
            <a:r>
              <a:rPr lang="en-GB" sz="1100">
                <a:latin typeface="Consolas" panose="020B0609020204030204" pitchFamily="49" charset="0"/>
              </a:rPr>
              <a:t>=50,maxstep=10) </a:t>
            </a:r>
          </a:p>
        </p:txBody>
      </p:sp>
      <p:cxnSp>
        <p:nvCxnSpPr>
          <p:cNvPr id="7" name="Straight Connector 6">
            <a:extLst>
              <a:ext uri="{FF2B5EF4-FFF2-40B4-BE49-F238E27FC236}">
                <a16:creationId xmlns:a16="http://schemas.microsoft.com/office/drawing/2014/main" id="{C8A176D2-6A8A-57ED-6A04-E72FBE7DA491}"/>
              </a:ext>
            </a:extLst>
          </p:cNvPr>
          <p:cNvCxnSpPr/>
          <p:nvPr/>
        </p:nvCxnSpPr>
        <p:spPr>
          <a:xfrm>
            <a:off x="340240" y="2889271"/>
            <a:ext cx="0" cy="3276490"/>
          </a:xfrm>
          <a:prstGeom prst="line">
            <a:avLst/>
          </a:prstGeom>
          <a:ln w="28575"/>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7E1D8CAF-CB9C-65D4-DC89-6D61C319ADFB}"/>
              </a:ext>
            </a:extLst>
          </p:cNvPr>
          <p:cNvCxnSpPr>
            <a:cxnSpLocks/>
          </p:cNvCxnSpPr>
          <p:nvPr/>
        </p:nvCxnSpPr>
        <p:spPr>
          <a:xfrm flipH="1">
            <a:off x="340240" y="4487727"/>
            <a:ext cx="11655817" cy="12520"/>
          </a:xfrm>
          <a:prstGeom prst="line">
            <a:avLst/>
          </a:prstGeom>
          <a:ln w="28575"/>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2BBE28AF-EDFC-A806-DA6A-6A6B625794D0}"/>
              </a:ext>
            </a:extLst>
          </p:cNvPr>
          <p:cNvCxnSpPr/>
          <p:nvPr/>
        </p:nvCxnSpPr>
        <p:spPr>
          <a:xfrm>
            <a:off x="4204417" y="2862002"/>
            <a:ext cx="0" cy="3276490"/>
          </a:xfrm>
          <a:prstGeom prst="line">
            <a:avLst/>
          </a:prstGeom>
          <a:ln w="28575"/>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0E4E0582-80EC-CEB4-17DE-37E3B0080975}"/>
              </a:ext>
            </a:extLst>
          </p:cNvPr>
          <p:cNvCxnSpPr/>
          <p:nvPr/>
        </p:nvCxnSpPr>
        <p:spPr>
          <a:xfrm>
            <a:off x="8079732" y="2877445"/>
            <a:ext cx="0" cy="3276490"/>
          </a:xfrm>
          <a:prstGeom prst="line">
            <a:avLst/>
          </a:prstGeom>
          <a:ln w="28575"/>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5F9E228C-568B-11EB-AD47-858EBCDFD293}"/>
              </a:ext>
            </a:extLst>
          </p:cNvPr>
          <p:cNvCxnSpPr>
            <a:cxnSpLocks/>
          </p:cNvCxnSpPr>
          <p:nvPr/>
        </p:nvCxnSpPr>
        <p:spPr>
          <a:xfrm flipH="1" flipV="1">
            <a:off x="340240" y="2862002"/>
            <a:ext cx="11655817" cy="27269"/>
          </a:xfrm>
          <a:prstGeom prst="line">
            <a:avLst/>
          </a:prstGeom>
          <a:ln w="28575"/>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3D19DBBC-DB8D-44F7-B046-8F6329FC40D1}"/>
              </a:ext>
            </a:extLst>
          </p:cNvPr>
          <p:cNvCxnSpPr>
            <a:cxnSpLocks/>
          </p:cNvCxnSpPr>
          <p:nvPr/>
        </p:nvCxnSpPr>
        <p:spPr>
          <a:xfrm flipH="1">
            <a:off x="340240" y="6153935"/>
            <a:ext cx="11655817" cy="0"/>
          </a:xfrm>
          <a:prstGeom prst="line">
            <a:avLst/>
          </a:prstGeom>
          <a:ln w="28575"/>
        </p:spPr>
        <p:style>
          <a:lnRef idx="1">
            <a:schemeClr val="dk1"/>
          </a:lnRef>
          <a:fillRef idx="0">
            <a:schemeClr val="dk1"/>
          </a:fillRef>
          <a:effectRef idx="0">
            <a:schemeClr val="dk1"/>
          </a:effectRef>
          <a:fontRef idx="minor">
            <a:schemeClr val="tx1"/>
          </a:fontRef>
        </p:style>
      </p:cxnSp>
      <p:sp>
        <p:nvSpPr>
          <p:cNvPr id="16" name="TextBox 15">
            <a:extLst>
              <a:ext uri="{FF2B5EF4-FFF2-40B4-BE49-F238E27FC236}">
                <a16:creationId xmlns:a16="http://schemas.microsoft.com/office/drawing/2014/main" id="{AE17E589-5530-E36A-6B24-BBEA4379A470}"/>
              </a:ext>
            </a:extLst>
          </p:cNvPr>
          <p:cNvSpPr txBox="1"/>
          <p:nvPr/>
        </p:nvSpPr>
        <p:spPr>
          <a:xfrm>
            <a:off x="964142" y="2437766"/>
            <a:ext cx="2766870" cy="369332"/>
          </a:xfrm>
          <a:prstGeom prst="rect">
            <a:avLst/>
          </a:prstGeom>
          <a:noFill/>
        </p:spPr>
        <p:txBody>
          <a:bodyPr wrap="square" rtlCol="0">
            <a:spAutoFit/>
          </a:bodyPr>
          <a:lstStyle/>
          <a:p>
            <a:r>
              <a:rPr lang="en-GB">
                <a:latin typeface="Arial" panose="020B0604020202020204" pitchFamily="34" charset="0"/>
                <a:cs typeface="Arial" panose="020B0604020202020204" pitchFamily="34" charset="0"/>
              </a:rPr>
              <a:t>DFT (wB97xd/def2-SVP)</a:t>
            </a:r>
          </a:p>
        </p:txBody>
      </p:sp>
      <p:sp>
        <p:nvSpPr>
          <p:cNvPr id="17" name="TextBox 16">
            <a:extLst>
              <a:ext uri="{FF2B5EF4-FFF2-40B4-BE49-F238E27FC236}">
                <a16:creationId xmlns:a16="http://schemas.microsoft.com/office/drawing/2014/main" id="{1324E9BB-F2F2-63FB-AC84-9086260231EE}"/>
              </a:ext>
            </a:extLst>
          </p:cNvPr>
          <p:cNvSpPr txBox="1"/>
          <p:nvPr/>
        </p:nvSpPr>
        <p:spPr>
          <a:xfrm>
            <a:off x="9293493" y="2432254"/>
            <a:ext cx="1800956" cy="369332"/>
          </a:xfrm>
          <a:prstGeom prst="rect">
            <a:avLst/>
          </a:prstGeom>
          <a:noFill/>
        </p:spPr>
        <p:txBody>
          <a:bodyPr wrap="square" rtlCol="0">
            <a:spAutoFit/>
          </a:bodyPr>
          <a:lstStyle/>
          <a:p>
            <a:r>
              <a:rPr lang="en-GB">
                <a:latin typeface="Arial" panose="020B0604020202020204" pitchFamily="34" charset="0"/>
                <a:cs typeface="Arial" panose="020B0604020202020204" pitchFamily="34" charset="0"/>
              </a:rPr>
              <a:t>SQM (PM6)</a:t>
            </a:r>
          </a:p>
        </p:txBody>
      </p:sp>
      <p:sp>
        <p:nvSpPr>
          <p:cNvPr id="18" name="TextBox 17">
            <a:extLst>
              <a:ext uri="{FF2B5EF4-FFF2-40B4-BE49-F238E27FC236}">
                <a16:creationId xmlns:a16="http://schemas.microsoft.com/office/drawing/2014/main" id="{462EF7E2-B2A7-F261-BF6C-8CE78FAC417D}"/>
              </a:ext>
            </a:extLst>
          </p:cNvPr>
          <p:cNvSpPr txBox="1"/>
          <p:nvPr/>
        </p:nvSpPr>
        <p:spPr>
          <a:xfrm>
            <a:off x="5124385" y="2422046"/>
            <a:ext cx="1943229" cy="369332"/>
          </a:xfrm>
          <a:prstGeom prst="rect">
            <a:avLst/>
          </a:prstGeom>
          <a:noFill/>
        </p:spPr>
        <p:txBody>
          <a:bodyPr wrap="square" rtlCol="0">
            <a:spAutoFit/>
          </a:bodyPr>
          <a:lstStyle/>
          <a:p>
            <a:r>
              <a:rPr lang="en-GB">
                <a:latin typeface="Arial" panose="020B0604020202020204" pitchFamily="34" charset="0"/>
                <a:cs typeface="Arial" panose="020B0604020202020204" pitchFamily="34" charset="0"/>
              </a:rPr>
              <a:t>HF (HF/6-3G(d))</a:t>
            </a:r>
          </a:p>
        </p:txBody>
      </p:sp>
      <p:sp>
        <p:nvSpPr>
          <p:cNvPr id="19" name="TextBox 18">
            <a:extLst>
              <a:ext uri="{FF2B5EF4-FFF2-40B4-BE49-F238E27FC236}">
                <a16:creationId xmlns:a16="http://schemas.microsoft.com/office/drawing/2014/main" id="{95351AA0-F99C-5363-AF29-2292EA127F11}"/>
              </a:ext>
            </a:extLst>
          </p:cNvPr>
          <p:cNvSpPr txBox="1"/>
          <p:nvPr/>
        </p:nvSpPr>
        <p:spPr>
          <a:xfrm rot="16200000">
            <a:off x="-454022" y="3430035"/>
            <a:ext cx="1233884" cy="369332"/>
          </a:xfrm>
          <a:prstGeom prst="rect">
            <a:avLst/>
          </a:prstGeom>
          <a:noFill/>
        </p:spPr>
        <p:txBody>
          <a:bodyPr wrap="square" rtlCol="0">
            <a:spAutoFit/>
          </a:bodyPr>
          <a:lstStyle/>
          <a:p>
            <a:r>
              <a:rPr lang="en-GB" err="1">
                <a:latin typeface="Arial" panose="020B0604020202020204" pitchFamily="34" charset="0"/>
                <a:cs typeface="Arial" panose="020B0604020202020204" pitchFamily="34" charset="0"/>
              </a:rPr>
              <a:t>ReadFC</a:t>
            </a:r>
            <a:endParaRPr lang="en-GB">
              <a:latin typeface="Arial" panose="020B0604020202020204" pitchFamily="34" charset="0"/>
              <a:cs typeface="Arial" panose="020B0604020202020204" pitchFamily="34" charset="0"/>
            </a:endParaRPr>
          </a:p>
        </p:txBody>
      </p:sp>
      <p:sp>
        <p:nvSpPr>
          <p:cNvPr id="20" name="TextBox 19">
            <a:extLst>
              <a:ext uri="{FF2B5EF4-FFF2-40B4-BE49-F238E27FC236}">
                <a16:creationId xmlns:a16="http://schemas.microsoft.com/office/drawing/2014/main" id="{69E06393-7E6E-2E0C-BA15-1F3BF3B995C1}"/>
              </a:ext>
            </a:extLst>
          </p:cNvPr>
          <p:cNvSpPr txBox="1"/>
          <p:nvPr/>
        </p:nvSpPr>
        <p:spPr>
          <a:xfrm rot="16200000">
            <a:off x="-454021" y="5061841"/>
            <a:ext cx="1233883" cy="369332"/>
          </a:xfrm>
          <a:prstGeom prst="rect">
            <a:avLst/>
          </a:prstGeom>
          <a:noFill/>
        </p:spPr>
        <p:txBody>
          <a:bodyPr wrap="square" rtlCol="0">
            <a:spAutoFit/>
          </a:bodyPr>
          <a:lstStyle/>
          <a:p>
            <a:r>
              <a:rPr lang="en-GB" err="1">
                <a:latin typeface="Arial" panose="020B0604020202020204" pitchFamily="34" charset="0"/>
                <a:cs typeface="Arial" panose="020B0604020202020204" pitchFamily="34" charset="0"/>
              </a:rPr>
              <a:t>CalcFC</a:t>
            </a:r>
            <a:endParaRPr lang="en-GB">
              <a:latin typeface="Arial" panose="020B0604020202020204" pitchFamily="34" charset="0"/>
              <a:cs typeface="Arial" panose="020B0604020202020204" pitchFamily="34" charset="0"/>
            </a:endParaRPr>
          </a:p>
        </p:txBody>
      </p:sp>
      <p:sp>
        <p:nvSpPr>
          <p:cNvPr id="24" name="TextBox 23">
            <a:extLst>
              <a:ext uri="{FF2B5EF4-FFF2-40B4-BE49-F238E27FC236}">
                <a16:creationId xmlns:a16="http://schemas.microsoft.com/office/drawing/2014/main" id="{5C783CC8-E93D-1B44-93DC-A9F40ACCB514}"/>
              </a:ext>
            </a:extLst>
          </p:cNvPr>
          <p:cNvSpPr txBox="1"/>
          <p:nvPr/>
        </p:nvSpPr>
        <p:spPr>
          <a:xfrm>
            <a:off x="4250432" y="3033879"/>
            <a:ext cx="4299857" cy="1446550"/>
          </a:xfrm>
          <a:prstGeom prst="rect">
            <a:avLst/>
          </a:prstGeom>
          <a:noFill/>
        </p:spPr>
        <p:txBody>
          <a:bodyPr wrap="square" rtlCol="0">
            <a:spAutoFit/>
          </a:bodyPr>
          <a:lstStyle/>
          <a:p>
            <a:r>
              <a:rPr lang="en-GB" sz="1100">
                <a:latin typeface="Consolas" panose="020B0609020204030204" pitchFamily="49" charset="0"/>
              </a:rPr>
              <a:t>%chk=BPA_TS_1_opt_hf.chk</a:t>
            </a:r>
          </a:p>
          <a:p>
            <a:r>
              <a:rPr lang="en-GB" sz="1100">
                <a:latin typeface="Consolas" panose="020B0609020204030204" pitchFamily="49" charset="0"/>
              </a:rPr>
              <a:t>%nprocshared=12 %mem=48GB</a:t>
            </a:r>
          </a:p>
          <a:p>
            <a:r>
              <a:rPr lang="en-GB" sz="1100">
                <a:latin typeface="Consolas" panose="020B0609020204030204" pitchFamily="49" charset="0"/>
              </a:rPr>
              <a:t># wb97xd def2svp </a:t>
            </a:r>
            <a:r>
              <a:rPr lang="en-GB" sz="1100" err="1">
                <a:latin typeface="Consolas" panose="020B0609020204030204" pitchFamily="49" charset="0"/>
              </a:rPr>
              <a:t>geom</a:t>
            </a:r>
            <a:r>
              <a:rPr lang="en-GB" sz="1100">
                <a:latin typeface="Consolas" panose="020B0609020204030204" pitchFamily="49" charset="0"/>
              </a:rPr>
              <a:t>=</a:t>
            </a:r>
            <a:r>
              <a:rPr lang="en-GB" sz="1100" err="1">
                <a:latin typeface="Consolas" panose="020B0609020204030204" pitchFamily="49" charset="0"/>
              </a:rPr>
              <a:t>allchk</a:t>
            </a:r>
            <a:r>
              <a:rPr lang="en-GB" sz="1100">
                <a:latin typeface="Consolas" panose="020B0609020204030204" pitchFamily="49" charset="0"/>
              </a:rPr>
              <a:t> </a:t>
            </a:r>
            <a:r>
              <a:rPr lang="en-GB" sz="1100" err="1">
                <a:latin typeface="Consolas" panose="020B0609020204030204" pitchFamily="49" charset="0"/>
              </a:rPr>
              <a:t>scrf</a:t>
            </a:r>
            <a:r>
              <a:rPr lang="en-GB" sz="1100">
                <a:latin typeface="Consolas" panose="020B0609020204030204" pitchFamily="49" charset="0"/>
              </a:rPr>
              <a:t>=(</a:t>
            </a:r>
            <a:r>
              <a:rPr lang="en-GB" sz="1100" err="1">
                <a:latin typeface="Consolas" panose="020B0609020204030204" pitchFamily="49" charset="0"/>
              </a:rPr>
              <a:t>iefpcm,solvent</a:t>
            </a:r>
            <a:r>
              <a:rPr lang="en-GB" sz="1100">
                <a:latin typeface="Consolas" panose="020B0609020204030204" pitchFamily="49" charset="0"/>
              </a:rPr>
              <a:t>=toluene) opt=(</a:t>
            </a:r>
            <a:r>
              <a:rPr lang="en-GB" sz="1100" err="1">
                <a:latin typeface="Consolas" panose="020B0609020204030204" pitchFamily="49" charset="0"/>
              </a:rPr>
              <a:t>readfc,ts,noeigen,maxcycles</a:t>
            </a:r>
            <a:r>
              <a:rPr lang="en-GB" sz="1100">
                <a:latin typeface="Consolas" panose="020B0609020204030204" pitchFamily="49" charset="0"/>
              </a:rPr>
              <a:t>=50,maxstep=10)</a:t>
            </a:r>
          </a:p>
          <a:p>
            <a:endParaRPr lang="en-GB" sz="1100">
              <a:latin typeface="Consolas" panose="020B0609020204030204" pitchFamily="49" charset="0"/>
            </a:endParaRPr>
          </a:p>
          <a:p>
            <a:r>
              <a:rPr lang="en-GB" sz="1100">
                <a:latin typeface="Consolas" panose="020B0609020204030204" pitchFamily="49" charset="0"/>
              </a:rPr>
              <a:t>(BPA_TS_1_hf.chk obtained from previous opt)</a:t>
            </a:r>
          </a:p>
          <a:p>
            <a:endParaRPr lang="en-GB" sz="1100">
              <a:latin typeface="Consolas" panose="020B0609020204030204" pitchFamily="49" charset="0"/>
            </a:endParaRPr>
          </a:p>
        </p:txBody>
      </p:sp>
      <p:sp>
        <p:nvSpPr>
          <p:cNvPr id="25" name="TextBox 24">
            <a:extLst>
              <a:ext uri="{FF2B5EF4-FFF2-40B4-BE49-F238E27FC236}">
                <a16:creationId xmlns:a16="http://schemas.microsoft.com/office/drawing/2014/main" id="{B3A364FF-4F61-054C-A98D-C86D0287CCA3}"/>
              </a:ext>
            </a:extLst>
          </p:cNvPr>
          <p:cNvSpPr txBox="1"/>
          <p:nvPr/>
        </p:nvSpPr>
        <p:spPr>
          <a:xfrm>
            <a:off x="4317324" y="4615917"/>
            <a:ext cx="4640350" cy="1446550"/>
          </a:xfrm>
          <a:prstGeom prst="rect">
            <a:avLst/>
          </a:prstGeom>
          <a:noFill/>
        </p:spPr>
        <p:txBody>
          <a:bodyPr wrap="square" rtlCol="0">
            <a:spAutoFit/>
          </a:bodyPr>
          <a:lstStyle/>
          <a:p>
            <a:r>
              <a:rPr lang="en-GB" sz="1100">
                <a:latin typeface="Consolas" panose="020B0609020204030204" pitchFamily="49" charset="0"/>
              </a:rPr>
              <a:t>%chk=BPA_TS_1_opt_hf.chk</a:t>
            </a:r>
          </a:p>
          <a:p>
            <a:r>
              <a:rPr lang="en-GB" sz="1100">
                <a:latin typeface="Consolas" panose="020B0609020204030204" pitchFamily="49" charset="0"/>
              </a:rPr>
              <a:t>%nprocshared=12 %mem=48GB</a:t>
            </a:r>
          </a:p>
          <a:p>
            <a:r>
              <a:rPr lang="en-GB" sz="1100">
                <a:latin typeface="Consolas" panose="020B0609020204030204" pitchFamily="49" charset="0"/>
              </a:rPr>
              <a:t># wb97xd def2svp </a:t>
            </a:r>
            <a:r>
              <a:rPr lang="en-GB" sz="1100" err="1">
                <a:latin typeface="Consolas" panose="020B0609020204030204" pitchFamily="49" charset="0"/>
              </a:rPr>
              <a:t>geom</a:t>
            </a:r>
            <a:r>
              <a:rPr lang="en-GB" sz="1100">
                <a:latin typeface="Consolas" panose="020B0609020204030204" pitchFamily="49" charset="0"/>
              </a:rPr>
              <a:t>=</a:t>
            </a:r>
            <a:r>
              <a:rPr lang="en-GB" sz="1100" err="1">
                <a:latin typeface="Consolas" panose="020B0609020204030204" pitchFamily="49" charset="0"/>
              </a:rPr>
              <a:t>allchk</a:t>
            </a:r>
            <a:r>
              <a:rPr lang="en-GB" sz="1100">
                <a:latin typeface="Consolas" panose="020B0609020204030204" pitchFamily="49" charset="0"/>
              </a:rPr>
              <a:t> </a:t>
            </a:r>
          </a:p>
          <a:p>
            <a:r>
              <a:rPr lang="en-GB" sz="1100" err="1">
                <a:latin typeface="Consolas" panose="020B0609020204030204" pitchFamily="49" charset="0"/>
              </a:rPr>
              <a:t>scrf</a:t>
            </a:r>
            <a:r>
              <a:rPr lang="en-GB" sz="1100">
                <a:latin typeface="Consolas" panose="020B0609020204030204" pitchFamily="49" charset="0"/>
              </a:rPr>
              <a:t>=(</a:t>
            </a:r>
            <a:r>
              <a:rPr lang="en-GB" sz="1100" err="1">
                <a:latin typeface="Consolas" panose="020B0609020204030204" pitchFamily="49" charset="0"/>
              </a:rPr>
              <a:t>iefpcm,solvent</a:t>
            </a:r>
            <a:r>
              <a:rPr lang="en-GB" sz="1100">
                <a:latin typeface="Consolas" panose="020B0609020204030204" pitchFamily="49" charset="0"/>
              </a:rPr>
              <a:t>=toluene) opt=(</a:t>
            </a:r>
            <a:r>
              <a:rPr lang="en-GB" sz="1100" err="1">
                <a:latin typeface="Consolas" panose="020B0609020204030204" pitchFamily="49" charset="0"/>
              </a:rPr>
              <a:t>readfc,ts,noeigen,maxcycles</a:t>
            </a:r>
            <a:r>
              <a:rPr lang="en-GB" sz="1100">
                <a:latin typeface="Consolas" panose="020B0609020204030204" pitchFamily="49" charset="0"/>
              </a:rPr>
              <a:t>=50,maxstep=10)</a:t>
            </a:r>
          </a:p>
          <a:p>
            <a:endParaRPr lang="en-GB" sz="1100">
              <a:latin typeface="Consolas" panose="020B0609020204030204" pitchFamily="49" charset="0"/>
            </a:endParaRPr>
          </a:p>
          <a:p>
            <a:r>
              <a:rPr lang="en-GB" sz="1100">
                <a:latin typeface="Consolas" panose="020B0609020204030204" pitchFamily="49" charset="0"/>
              </a:rPr>
              <a:t>(BPA_TS_1_hf.chk obtained from </a:t>
            </a:r>
          </a:p>
          <a:p>
            <a:r>
              <a:rPr lang="en-GB" sz="1100">
                <a:latin typeface="Consolas" panose="020B0609020204030204" pitchFamily="49" charset="0"/>
              </a:rPr>
              <a:t>a new hf 6-31g(d) hessian calculation)</a:t>
            </a:r>
          </a:p>
        </p:txBody>
      </p:sp>
      <p:sp>
        <p:nvSpPr>
          <p:cNvPr id="28" name="TextBox 27">
            <a:extLst>
              <a:ext uri="{FF2B5EF4-FFF2-40B4-BE49-F238E27FC236}">
                <a16:creationId xmlns:a16="http://schemas.microsoft.com/office/drawing/2014/main" id="{777F4955-A67B-F8A4-882F-7D2FF35FCE9E}"/>
              </a:ext>
            </a:extLst>
          </p:cNvPr>
          <p:cNvSpPr txBox="1"/>
          <p:nvPr/>
        </p:nvSpPr>
        <p:spPr>
          <a:xfrm>
            <a:off x="8122580" y="3041177"/>
            <a:ext cx="4148471" cy="1446550"/>
          </a:xfrm>
          <a:prstGeom prst="rect">
            <a:avLst/>
          </a:prstGeom>
          <a:noFill/>
        </p:spPr>
        <p:txBody>
          <a:bodyPr wrap="square" rtlCol="0">
            <a:spAutoFit/>
          </a:bodyPr>
          <a:lstStyle/>
          <a:p>
            <a:r>
              <a:rPr lang="en-GB" sz="1100">
                <a:latin typeface="Consolas" panose="020B0609020204030204" pitchFamily="49" charset="0"/>
              </a:rPr>
              <a:t>%chk=BPA_TS_1_opt_sqm.chk </a:t>
            </a:r>
          </a:p>
          <a:p>
            <a:r>
              <a:rPr lang="en-GB" sz="1100">
                <a:latin typeface="Consolas" panose="020B0609020204030204" pitchFamily="49" charset="0"/>
              </a:rPr>
              <a:t>%</a:t>
            </a:r>
            <a:r>
              <a:rPr lang="en-GB" sz="1100" err="1">
                <a:latin typeface="Consolas" panose="020B0609020204030204" pitchFamily="49" charset="0"/>
              </a:rPr>
              <a:t>nprocshared</a:t>
            </a:r>
            <a:r>
              <a:rPr lang="en-GB" sz="1100">
                <a:latin typeface="Consolas" panose="020B0609020204030204" pitchFamily="49" charset="0"/>
              </a:rPr>
              <a:t>=12 %mem=48GB</a:t>
            </a:r>
          </a:p>
          <a:p>
            <a:r>
              <a:rPr lang="en-GB" sz="1100">
                <a:latin typeface="Consolas" panose="020B0609020204030204" pitchFamily="49" charset="0"/>
              </a:rPr>
              <a:t># wb97xd def2svp </a:t>
            </a:r>
            <a:r>
              <a:rPr lang="en-GB" sz="1100" err="1">
                <a:latin typeface="Consolas" panose="020B0609020204030204" pitchFamily="49" charset="0"/>
              </a:rPr>
              <a:t>geom</a:t>
            </a:r>
            <a:r>
              <a:rPr lang="en-GB" sz="1100">
                <a:latin typeface="Consolas" panose="020B0609020204030204" pitchFamily="49" charset="0"/>
              </a:rPr>
              <a:t>=</a:t>
            </a:r>
            <a:r>
              <a:rPr lang="en-GB" sz="1100" err="1">
                <a:latin typeface="Consolas" panose="020B0609020204030204" pitchFamily="49" charset="0"/>
              </a:rPr>
              <a:t>allchk</a:t>
            </a:r>
            <a:r>
              <a:rPr lang="en-GB" sz="1100">
                <a:latin typeface="Consolas" panose="020B0609020204030204" pitchFamily="49" charset="0"/>
              </a:rPr>
              <a:t> </a:t>
            </a:r>
            <a:r>
              <a:rPr lang="en-GB" sz="1100" err="1">
                <a:latin typeface="Consolas" panose="020B0609020204030204" pitchFamily="49" charset="0"/>
              </a:rPr>
              <a:t>scrf</a:t>
            </a:r>
            <a:r>
              <a:rPr lang="en-GB" sz="1100">
                <a:latin typeface="Consolas" panose="020B0609020204030204" pitchFamily="49" charset="0"/>
              </a:rPr>
              <a:t>=(</a:t>
            </a:r>
            <a:r>
              <a:rPr lang="en-GB" sz="1100" err="1">
                <a:latin typeface="Consolas" panose="020B0609020204030204" pitchFamily="49" charset="0"/>
              </a:rPr>
              <a:t>iefpcm,solvent</a:t>
            </a:r>
            <a:r>
              <a:rPr lang="en-GB" sz="1100">
                <a:latin typeface="Consolas" panose="020B0609020204030204" pitchFamily="49" charset="0"/>
              </a:rPr>
              <a:t>=toluene) opt=(</a:t>
            </a:r>
            <a:r>
              <a:rPr lang="en-GB" sz="1100" err="1">
                <a:latin typeface="Consolas" panose="020B0609020204030204" pitchFamily="49" charset="0"/>
              </a:rPr>
              <a:t>readfc,ts,noeigen,maxcycles</a:t>
            </a:r>
            <a:r>
              <a:rPr lang="en-GB" sz="1100">
                <a:latin typeface="Consolas" panose="020B0609020204030204" pitchFamily="49" charset="0"/>
              </a:rPr>
              <a:t>=50,maxstep=10)</a:t>
            </a:r>
          </a:p>
          <a:p>
            <a:endParaRPr lang="en-GB" sz="1100">
              <a:latin typeface="Consolas" panose="020B0609020204030204" pitchFamily="49" charset="0"/>
            </a:endParaRPr>
          </a:p>
          <a:p>
            <a:r>
              <a:rPr lang="en-GB" sz="1100">
                <a:latin typeface="Consolas" panose="020B0609020204030204" pitchFamily="49" charset="0"/>
              </a:rPr>
              <a:t>(BPA_TS_1_opt_sqm.chk obtained from previous opt)</a:t>
            </a:r>
          </a:p>
          <a:p>
            <a:endParaRPr lang="en-GB" sz="1100">
              <a:latin typeface="Consolas" panose="020B0609020204030204" pitchFamily="49" charset="0"/>
            </a:endParaRPr>
          </a:p>
        </p:txBody>
      </p:sp>
      <p:sp>
        <p:nvSpPr>
          <p:cNvPr id="33" name="TextBox 32">
            <a:extLst>
              <a:ext uri="{FF2B5EF4-FFF2-40B4-BE49-F238E27FC236}">
                <a16:creationId xmlns:a16="http://schemas.microsoft.com/office/drawing/2014/main" id="{A9D2BD1A-6537-AD5D-68F1-1D35E44E72B1}"/>
              </a:ext>
            </a:extLst>
          </p:cNvPr>
          <p:cNvSpPr txBox="1"/>
          <p:nvPr/>
        </p:nvSpPr>
        <p:spPr>
          <a:xfrm>
            <a:off x="8119736" y="4597577"/>
            <a:ext cx="4148471" cy="1446550"/>
          </a:xfrm>
          <a:prstGeom prst="rect">
            <a:avLst/>
          </a:prstGeom>
          <a:noFill/>
        </p:spPr>
        <p:txBody>
          <a:bodyPr wrap="square" rtlCol="0">
            <a:spAutoFit/>
          </a:bodyPr>
          <a:lstStyle/>
          <a:p>
            <a:r>
              <a:rPr lang="en-GB" sz="1100">
                <a:latin typeface="Consolas" panose="020B0609020204030204" pitchFamily="49" charset="0"/>
              </a:rPr>
              <a:t>%chk=BPA_TS_1_opt_sqm.chk </a:t>
            </a:r>
          </a:p>
          <a:p>
            <a:r>
              <a:rPr lang="en-GB" sz="1100">
                <a:latin typeface="Consolas" panose="020B0609020204030204" pitchFamily="49" charset="0"/>
              </a:rPr>
              <a:t>%</a:t>
            </a:r>
            <a:r>
              <a:rPr lang="en-GB" sz="1100" err="1">
                <a:latin typeface="Consolas" panose="020B0609020204030204" pitchFamily="49" charset="0"/>
              </a:rPr>
              <a:t>nprocshared</a:t>
            </a:r>
            <a:r>
              <a:rPr lang="en-GB" sz="1100">
                <a:latin typeface="Consolas" panose="020B0609020204030204" pitchFamily="49" charset="0"/>
              </a:rPr>
              <a:t>=12 %mem=48GB</a:t>
            </a:r>
          </a:p>
          <a:p>
            <a:r>
              <a:rPr lang="en-GB" sz="1100">
                <a:latin typeface="Consolas" panose="020B0609020204030204" pitchFamily="49" charset="0"/>
              </a:rPr>
              <a:t># wb97xd def2svp </a:t>
            </a:r>
            <a:r>
              <a:rPr lang="en-GB" sz="1100" err="1">
                <a:latin typeface="Consolas" panose="020B0609020204030204" pitchFamily="49" charset="0"/>
              </a:rPr>
              <a:t>geom</a:t>
            </a:r>
            <a:r>
              <a:rPr lang="en-GB" sz="1100">
                <a:latin typeface="Consolas" panose="020B0609020204030204" pitchFamily="49" charset="0"/>
              </a:rPr>
              <a:t>=</a:t>
            </a:r>
            <a:r>
              <a:rPr lang="en-GB" sz="1100" err="1">
                <a:latin typeface="Consolas" panose="020B0609020204030204" pitchFamily="49" charset="0"/>
              </a:rPr>
              <a:t>allchk</a:t>
            </a:r>
            <a:r>
              <a:rPr lang="en-GB" sz="1100">
                <a:latin typeface="Consolas" panose="020B0609020204030204" pitchFamily="49" charset="0"/>
              </a:rPr>
              <a:t> </a:t>
            </a:r>
            <a:r>
              <a:rPr lang="en-GB" sz="1100" err="1">
                <a:latin typeface="Consolas" panose="020B0609020204030204" pitchFamily="49" charset="0"/>
              </a:rPr>
              <a:t>scrf</a:t>
            </a:r>
            <a:r>
              <a:rPr lang="en-GB" sz="1100">
                <a:latin typeface="Consolas" panose="020B0609020204030204" pitchFamily="49" charset="0"/>
              </a:rPr>
              <a:t>=(</a:t>
            </a:r>
            <a:r>
              <a:rPr lang="en-GB" sz="1100" err="1">
                <a:latin typeface="Consolas" panose="020B0609020204030204" pitchFamily="49" charset="0"/>
              </a:rPr>
              <a:t>iefpcm,solvent</a:t>
            </a:r>
            <a:r>
              <a:rPr lang="en-GB" sz="1100">
                <a:latin typeface="Consolas" panose="020B0609020204030204" pitchFamily="49" charset="0"/>
              </a:rPr>
              <a:t>=toluene) opt=(</a:t>
            </a:r>
            <a:r>
              <a:rPr lang="en-GB" sz="1100" err="1">
                <a:latin typeface="Consolas" panose="020B0609020204030204" pitchFamily="49" charset="0"/>
              </a:rPr>
              <a:t>readfc,ts,noeigen,maxcycles</a:t>
            </a:r>
            <a:r>
              <a:rPr lang="en-GB" sz="1100">
                <a:latin typeface="Consolas" panose="020B0609020204030204" pitchFamily="49" charset="0"/>
              </a:rPr>
              <a:t>=50,maxstep=10)</a:t>
            </a:r>
          </a:p>
          <a:p>
            <a:endParaRPr lang="en-GB" sz="1100">
              <a:latin typeface="Consolas" panose="020B0609020204030204" pitchFamily="49" charset="0"/>
            </a:endParaRPr>
          </a:p>
          <a:p>
            <a:r>
              <a:rPr lang="en-GB" sz="1100">
                <a:latin typeface="Consolas" panose="020B0609020204030204" pitchFamily="49" charset="0"/>
              </a:rPr>
              <a:t>(BPA_TS_1_opt_sqm.chk obtained from </a:t>
            </a:r>
          </a:p>
          <a:p>
            <a:r>
              <a:rPr lang="en-GB" sz="1100">
                <a:latin typeface="Consolas" panose="020B0609020204030204" pitchFamily="49" charset="0"/>
              </a:rPr>
              <a:t>a new pm6 hessian calculation)</a:t>
            </a:r>
          </a:p>
        </p:txBody>
      </p:sp>
    </p:spTree>
    <p:extLst>
      <p:ext uri="{BB962C8B-B14F-4D97-AF65-F5344CB8AC3E}">
        <p14:creationId xmlns:p14="http://schemas.microsoft.com/office/powerpoint/2010/main" val="95475262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377e3d22-4ea1-422d-b0ad-8fcc89406b9e}" enabled="0" method="" siteId="{377e3d22-4ea1-422d-b0ad-8fcc89406b9e}" removed="1"/>
</clbl:labelList>
</file>

<file path=docProps/app.xml><?xml version="1.0" encoding="utf-8"?>
<Properties xmlns="http://schemas.openxmlformats.org/officeDocument/2006/extended-properties" xmlns:vt="http://schemas.openxmlformats.org/officeDocument/2006/docPropsVTypes">
  <TotalTime>1287</TotalTime>
  <Words>2325</Words>
  <Application>Microsoft Office PowerPoint</Application>
  <PresentationFormat>Widescreen</PresentationFormat>
  <Paragraphs>338</Paragraphs>
  <Slides>49</Slides>
  <Notes>0</Notes>
  <HiddenSlides>0</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1</vt:i4>
      </vt:variant>
      <vt:variant>
        <vt:lpstr>Slide Titles</vt:lpstr>
      </vt:variant>
      <vt:variant>
        <vt:i4>49</vt:i4>
      </vt:variant>
    </vt:vector>
  </HeadingPairs>
  <TitlesOfParts>
    <vt:vector size="55" baseType="lpstr">
      <vt:lpstr>Arial</vt:lpstr>
      <vt:lpstr>Calibri</vt:lpstr>
      <vt:lpstr>Calibri Light</vt:lpstr>
      <vt:lpstr>Consolas</vt:lpstr>
      <vt:lpstr>Office Theme</vt:lpstr>
      <vt:lpstr>CS ChemDraw Drawing</vt:lpstr>
      <vt:lpstr>TS searching with mixed method Hessians</vt:lpstr>
      <vt:lpstr>Pre-optimising at a lower level of theory</vt:lpstr>
      <vt:lpstr>Re-optimising lower-level structures to DFT (wB97XD def2-SVP PCM(toluene))</vt:lpstr>
      <vt:lpstr>External keyword for Gaussian interface</vt:lpstr>
      <vt:lpstr>External keyword for Gaussian interface</vt:lpstr>
      <vt:lpstr>External keyword for Gaussian interface</vt:lpstr>
      <vt:lpstr>External keyword for Gaussian interface</vt:lpstr>
      <vt:lpstr>TS structures: OPLS3e initial geometries (reacting bonds constrained)</vt:lpstr>
      <vt:lpstr>Hessian levels of theory: SQM, HF, DFT</vt:lpstr>
      <vt:lpstr>BPA_1</vt:lpstr>
      <vt:lpstr>BPA_1: conformation</vt:lpstr>
      <vt:lpstr>BPA_2</vt:lpstr>
      <vt:lpstr>BPA_2: conformation</vt:lpstr>
      <vt:lpstr>AM_249</vt:lpstr>
      <vt:lpstr>AM_249: conformations</vt:lpstr>
      <vt:lpstr>AM_325</vt:lpstr>
      <vt:lpstr>AM_325: conformations</vt:lpstr>
      <vt:lpstr>AM_898</vt:lpstr>
      <vt:lpstr>AM_898: conformations</vt:lpstr>
      <vt:lpstr>AM_68</vt:lpstr>
      <vt:lpstr>AM_68: conformations</vt:lpstr>
      <vt:lpstr>allylic</vt:lpstr>
      <vt:lpstr>allylic: conformations</vt:lpstr>
      <vt:lpstr>cyclic</vt:lpstr>
      <vt:lpstr>cyclic: conformations</vt:lpstr>
      <vt:lpstr>DA_1</vt:lpstr>
      <vt:lpstr>DA_1: conformations</vt:lpstr>
      <vt:lpstr>DA_2</vt:lpstr>
      <vt:lpstr>DA_2: conformations</vt:lpstr>
      <vt:lpstr>IMDA_1</vt:lpstr>
      <vt:lpstr>IMDA_1: conformations</vt:lpstr>
      <vt:lpstr>IMDA_2</vt:lpstr>
      <vt:lpstr>IMDA_2: conformations</vt:lpstr>
      <vt:lpstr>AM_92</vt:lpstr>
      <vt:lpstr>AM_92: conformations</vt:lpstr>
      <vt:lpstr>DA_1</vt:lpstr>
      <vt:lpstr>DA_1: conformations</vt:lpstr>
      <vt:lpstr>DA_2</vt:lpstr>
      <vt:lpstr>DA_2: conformations</vt:lpstr>
      <vt:lpstr>IMDA_1</vt:lpstr>
      <vt:lpstr>IMDA_1: conformations</vt:lpstr>
      <vt:lpstr>IMDA_2</vt:lpstr>
      <vt:lpstr>IMDA_2: conformations</vt:lpstr>
      <vt:lpstr>cyclic</vt:lpstr>
      <vt:lpstr>cyclic: conformations</vt:lpstr>
      <vt:lpstr>allylic</vt:lpstr>
      <vt:lpstr>allylic: conformations</vt:lpstr>
      <vt:lpstr>Conclusions</vt:lpstr>
      <vt:lpstr>Alternative project: Human-guided TS conformation ranking by eigenvector analysis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Approximate Hessians for TS Searches (SQM,HF,DFT)</dc:title>
  <dc:creator>James Proudfoot</dc:creator>
  <cp:lastModifiedBy>James Proudfoot</cp:lastModifiedBy>
  <cp:revision>1</cp:revision>
  <dcterms:created xsi:type="dcterms:W3CDTF">2023-12-29T19:13:07Z</dcterms:created>
  <dcterms:modified xsi:type="dcterms:W3CDTF">2025-02-09T12:39:23Z</dcterms:modified>
</cp:coreProperties>
</file>